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443" r:id="rId3"/>
    <p:sldId id="437" r:id="rId4"/>
    <p:sldId id="271" r:id="rId5"/>
    <p:sldId id="436" r:id="rId6"/>
    <p:sldId id="387" r:id="rId7"/>
    <p:sldId id="421" r:id="rId8"/>
    <p:sldId id="419" r:id="rId9"/>
    <p:sldId id="420" r:id="rId10"/>
    <p:sldId id="422" r:id="rId11"/>
    <p:sldId id="423" r:id="rId12"/>
    <p:sldId id="446" r:id="rId13"/>
    <p:sldId id="445" r:id="rId14"/>
    <p:sldId id="388" r:id="rId15"/>
    <p:sldId id="438" r:id="rId16"/>
    <p:sldId id="439" r:id="rId17"/>
    <p:sldId id="426" r:id="rId18"/>
    <p:sldId id="396" r:id="rId19"/>
    <p:sldId id="397" r:id="rId20"/>
    <p:sldId id="389" r:id="rId21"/>
    <p:sldId id="427" r:id="rId22"/>
    <p:sldId id="401" r:id="rId23"/>
    <p:sldId id="428" r:id="rId24"/>
    <p:sldId id="429" r:id="rId25"/>
    <p:sldId id="430" r:id="rId26"/>
    <p:sldId id="432" r:id="rId27"/>
    <p:sldId id="431" r:id="rId28"/>
    <p:sldId id="447" r:id="rId29"/>
    <p:sldId id="448" r:id="rId30"/>
    <p:sldId id="442" r:id="rId31"/>
    <p:sldId id="440" r:id="rId32"/>
    <p:sldId id="441" r:id="rId33"/>
    <p:sldId id="400" r:id="rId34"/>
    <p:sldId id="407" r:id="rId35"/>
    <p:sldId id="433" r:id="rId36"/>
    <p:sldId id="435" r:id="rId37"/>
    <p:sldId id="434" r:id="rId38"/>
    <p:sldId id="402" r:id="rId39"/>
    <p:sldId id="449" r:id="rId40"/>
    <p:sldId id="42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Stewart" initials="LS" lastIdx="1" clrIdx="0">
    <p:extLst>
      <p:ext uri="{19B8F6BF-5375-455C-9EA6-DF929625EA0E}">
        <p15:presenceInfo xmlns:p15="http://schemas.microsoft.com/office/powerpoint/2012/main" userId="S-1-5-21-2352012318-2516782138-888662422-8456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27"/>
  </p:normalViewPr>
  <p:slideViewPr>
    <p:cSldViewPr snapToGrid="0" snapToObjects="1">
      <p:cViewPr>
        <p:scale>
          <a:sx n="50" d="100"/>
          <a:sy n="50" d="100"/>
        </p:scale>
        <p:origin x="-424" y="2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E3EFF-570C-4CDA-A040-58397E0E622D}" type="datetimeFigureOut">
              <a:rPr lang="en-AU" smtClean="0"/>
              <a:t>27/04/2021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87EA6-E043-4BF2-852D-E5E84A278EC5}" type="slidenum">
              <a:rPr lang="en-AU" smtClean="0"/>
              <a:t>‹#›</a:t>
            </a:fld>
            <a:endParaRPr lang="en-AU"/>
          </a:p>
        </p:txBody>
      </p:sp>
    </p:spTree>
    <p:extLst>
      <p:ext uri="{BB962C8B-B14F-4D97-AF65-F5344CB8AC3E}">
        <p14:creationId xmlns:p14="http://schemas.microsoft.com/office/powerpoint/2010/main" val="767070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p:cNvSpPr>
          <p:nvPr>
            <p:ph type="sldNum" sz="quarter" idx="5"/>
          </p:nvPr>
        </p:nvSpPr>
        <p:spPr>
          <a:noFill/>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8475A7F-5378-4341-B849-5F01CC9022C4}" type="slidenum">
              <a:rPr lang="en-US" altLang="en-US" smtClean="0">
                <a:solidFill>
                  <a:srgbClr val="373029"/>
                </a:solidFill>
                <a:latin typeface="Hoefler Text" pitchFamily="1" charset="0"/>
                <a:ea typeface="ヒラギノ明朝 Pro W6" pitchFamily="1" charset="-128"/>
                <a:sym typeface="Hoefler Text" pitchFamily="1" charset="0"/>
              </a:rPr>
              <a:pPr fontAlgn="base">
                <a:spcBef>
                  <a:spcPct val="0"/>
                </a:spcBef>
                <a:spcAft>
                  <a:spcPct val="0"/>
                </a:spcAft>
              </a:pPr>
              <a:t>8</a:t>
            </a:fld>
            <a:endParaRPr lang="en-US" altLang="en-US">
              <a:solidFill>
                <a:srgbClr val="373029"/>
              </a:solidFill>
              <a:latin typeface="Hoefler Text" pitchFamily="1" charset="0"/>
              <a:ea typeface="ヒラギノ明朝 Pro W6" pitchFamily="1" charset="-128"/>
              <a:sym typeface="Hoefler Text" pitchFamily="1"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453073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233EA3-98BA-41E9-B022-31D7C6266E89}" type="slidenum">
              <a:rPr lang="en-US" altLang="en-US" smtClean="0">
                <a:solidFill>
                  <a:srgbClr val="373029"/>
                </a:solidFill>
                <a:latin typeface="Hoefler Text" pitchFamily="1" charset="0"/>
                <a:ea typeface="ヒラギノ明朝 Pro W6" pitchFamily="1" charset="-128"/>
                <a:sym typeface="Hoefler Text" pitchFamily="1" charset="0"/>
              </a:rPr>
              <a:pPr fontAlgn="base">
                <a:spcBef>
                  <a:spcPct val="0"/>
                </a:spcBef>
                <a:spcAft>
                  <a:spcPct val="0"/>
                </a:spcAft>
              </a:pPr>
              <a:t>9</a:t>
            </a:fld>
            <a:endParaRPr lang="en-US" altLang="en-US">
              <a:solidFill>
                <a:srgbClr val="373029"/>
              </a:solidFill>
              <a:latin typeface="Hoefler Text" pitchFamily="1" charset="0"/>
              <a:ea typeface="ヒラギノ明朝 Pro W6" pitchFamily="1" charset="-128"/>
              <a:sym typeface="Hoefler Text" pitchFamily="1"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12041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Cell Biology </a:t>
            </a:r>
          </a:p>
        </p:txBody>
      </p:sp>
      <p:sp>
        <p:nvSpPr>
          <p:cNvPr id="33795" name="Rectangle 3"/>
          <p:cNvSpPr>
            <a:spLocks noGrp="1" noChangeArrowheads="1"/>
          </p:cNvSpPr>
          <p:nvPr>
            <p:ph type="dt" sz="quarter" idx="1"/>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22EB90-BA60-4767-8E9A-14F599A42827}" type="datetime1">
              <a:rPr lang="en-US" altLang="en-US" smtClean="0">
                <a:latin typeface="Times New Roman" panose="02020603050405020304" pitchFamily="18" charset="0"/>
              </a:rPr>
              <a:pPr/>
              <a:t>4/27/2021</a:t>
            </a:fld>
            <a:endParaRPr lang="en-US" altLang="en-US">
              <a:latin typeface="Times New Roman" panose="02020603050405020304" pitchFamily="18" charset="0"/>
            </a:endParaRPr>
          </a:p>
        </p:txBody>
      </p:sp>
      <p:sp>
        <p:nvSpPr>
          <p:cNvPr id="33796" name="Rectangle 6"/>
          <p:cNvSpPr>
            <a:spLocks noGrp="1" noChangeArrowheads="1"/>
          </p:cNvSpPr>
          <p:nvPr>
            <p:ph type="ftr" sz="quarter" idx="4"/>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G. Podgorski, Biol 1010</a:t>
            </a:r>
          </a:p>
        </p:txBody>
      </p:sp>
      <p:sp>
        <p:nvSpPr>
          <p:cNvPr id="33797"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A7CE6B5-B91D-4466-8E7A-B5FA56A90E53}"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33798" name="Rectangle 2"/>
          <p:cNvSpPr>
            <a:spLocks noGrp="1" noRot="1" noChangeAspect="1" noChangeArrowheads="1" noTextEdit="1"/>
          </p:cNvSpPr>
          <p:nvPr>
            <p:ph type="sldImg"/>
          </p:nvPr>
        </p:nvSpPr>
        <p:spPr>
          <a:xfrm>
            <a:off x="519113" y="708025"/>
            <a:ext cx="6284912" cy="3536950"/>
          </a:xfrm>
          <a:ln/>
        </p:spPr>
      </p:sp>
      <p:sp>
        <p:nvSpPr>
          <p:cNvPr id="33799" name="Rectangle 3"/>
          <p:cNvSpPr>
            <a:spLocks noGrp="1" noChangeArrowheads="1"/>
          </p:cNvSpPr>
          <p:nvPr>
            <p:ph type="body" idx="1"/>
          </p:nvPr>
        </p:nvSpPr>
        <p:spPr>
          <a:noFill/>
        </p:spPr>
        <p:txBody>
          <a:bodyPr/>
          <a:lstStyle/>
          <a:p>
            <a:pPr eaLnBrk="1" hangingPunct="1"/>
            <a:endParaRPr lang="en-AU" altLang="en-US"/>
          </a:p>
        </p:txBody>
      </p:sp>
    </p:spTree>
    <p:extLst>
      <p:ext uri="{BB962C8B-B14F-4D97-AF65-F5344CB8AC3E}">
        <p14:creationId xmlns:p14="http://schemas.microsoft.com/office/powerpoint/2010/main" val="416133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4/27/2021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oleObject" Target="../embeddings/oleObject4.bin"/><Relationship Id="rId1" Type="http://schemas.openxmlformats.org/officeDocument/2006/relationships/slideLayout" Target="../slideLayouts/slideLayout2.xml"/><Relationship Id="rId4" Type="http://schemas.openxmlformats.org/officeDocument/2006/relationships/hyperlink" Target="http://highered.mcgraw-hill.com/sites/0072437316/student_view0/chapter15/animations.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gslc.genetics.utah.edu/units/basics/transcrib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www.biostudio.com/demo_freeman_protein_synthesis.htm"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oleObject" Target="../embeddings/oleObject7.bin"/><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oefAI2x2CQ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www.youtube.com/watch?v=x5ZXQo-xeM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3DD4-8F3A-724A-A663-96943C6DD71A}"/>
              </a:ext>
            </a:extLst>
          </p:cNvPr>
          <p:cNvSpPr>
            <a:spLocks noGrp="1"/>
          </p:cNvSpPr>
          <p:nvPr>
            <p:ph type="ctrTitle"/>
          </p:nvPr>
        </p:nvSpPr>
        <p:spPr>
          <a:xfrm>
            <a:off x="0" y="4960137"/>
            <a:ext cx="8424620" cy="1463040"/>
          </a:xfrm>
        </p:spPr>
        <p:txBody>
          <a:bodyPr>
            <a:normAutofit/>
          </a:bodyPr>
          <a:lstStyle/>
          <a:p>
            <a:r>
              <a:rPr lang="en-US" dirty="0"/>
              <a:t>4.1.3. </a:t>
            </a:r>
            <a:r>
              <a:rPr lang="en-US" dirty="0" err="1"/>
              <a:t>A,b,c,d</a:t>
            </a:r>
            <a:r>
              <a:rPr lang="en-US" dirty="0"/>
              <a:t> – Protein synthesis</a:t>
            </a:r>
          </a:p>
        </p:txBody>
      </p:sp>
      <p:sp>
        <p:nvSpPr>
          <p:cNvPr id="3" name="Subtitle 2">
            <a:extLst>
              <a:ext uri="{FF2B5EF4-FFF2-40B4-BE49-F238E27FC236}">
                <a16:creationId xmlns:a16="http://schemas.microsoft.com/office/drawing/2014/main" id="{100F20FE-5A3D-224A-905D-FB5781A7FB61}"/>
              </a:ext>
            </a:extLst>
          </p:cNvPr>
          <p:cNvSpPr>
            <a:spLocks noGrp="1"/>
          </p:cNvSpPr>
          <p:nvPr>
            <p:ph type="subTitle" idx="1"/>
          </p:nvPr>
        </p:nvSpPr>
        <p:spPr>
          <a:xfrm>
            <a:off x="8424620" y="4960347"/>
            <a:ext cx="3337889" cy="1670858"/>
          </a:xfrm>
        </p:spPr>
        <p:txBody>
          <a:bodyPr>
            <a:normAutofit/>
          </a:bodyPr>
          <a:lstStyle/>
          <a:p>
            <a:r>
              <a:rPr lang="en-AU" b="1" dirty="0"/>
              <a:t>TEXT – </a:t>
            </a:r>
          </a:p>
          <a:p>
            <a:r>
              <a:rPr lang="en-AU" b="1" dirty="0"/>
              <a:t>9.1 PROTEIN SYNTHESIS</a:t>
            </a:r>
          </a:p>
        </p:txBody>
      </p:sp>
    </p:spTree>
    <p:extLst>
      <p:ext uri="{BB962C8B-B14F-4D97-AF65-F5344CB8AC3E}">
        <p14:creationId xmlns:p14="http://schemas.microsoft.com/office/powerpoint/2010/main" val="33568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881188" y="214313"/>
            <a:ext cx="8229600" cy="1143000"/>
          </a:xfrm>
        </p:spPr>
        <p:txBody>
          <a:bodyPr/>
          <a:lstStyle/>
          <a:p>
            <a:r>
              <a:rPr lang="en-AU" altLang="en-US" u="sng" dirty="0">
                <a:solidFill>
                  <a:srgbClr val="FF0000"/>
                </a:solidFill>
              </a:rPr>
              <a:t>Defining the Genome:</a:t>
            </a:r>
          </a:p>
        </p:txBody>
      </p:sp>
      <p:sp>
        <p:nvSpPr>
          <p:cNvPr id="24579" name="Content Placeholder 2"/>
          <p:cNvSpPr>
            <a:spLocks noGrp="1"/>
          </p:cNvSpPr>
          <p:nvPr>
            <p:ph idx="1"/>
          </p:nvPr>
        </p:nvSpPr>
        <p:spPr>
          <a:xfrm>
            <a:off x="1881189" y="1571625"/>
            <a:ext cx="8429625" cy="4929188"/>
          </a:xfrm>
        </p:spPr>
        <p:txBody>
          <a:bodyPr>
            <a:normAutofit/>
          </a:bodyPr>
          <a:lstStyle/>
          <a:p>
            <a:r>
              <a:rPr lang="en-AU" sz="2600" u="sng" dirty="0">
                <a:solidFill>
                  <a:srgbClr val="FF0000"/>
                </a:solidFill>
              </a:rPr>
              <a:t>A genome is defined by the QCAA as ‘all the genetic material in the chromosomes of an organism, including its genes and DNA sequences’.</a:t>
            </a:r>
            <a:r>
              <a:rPr lang="en-AU" altLang="en-US" sz="2600" u="sng" dirty="0">
                <a:solidFill>
                  <a:srgbClr val="FF0000"/>
                </a:solidFill>
              </a:rPr>
              <a:t> </a:t>
            </a:r>
          </a:p>
          <a:p>
            <a:r>
              <a:rPr lang="en-AU" altLang="en-US" sz="2400" dirty="0"/>
              <a:t>The genome for plants and animals is estimated to contain 25 000 to 50 000 genes. </a:t>
            </a:r>
            <a:endParaRPr lang="en-AU" altLang="en-US" dirty="0">
              <a:solidFill>
                <a:srgbClr val="EDF3DB"/>
              </a:solidFill>
            </a:endParaRPr>
          </a:p>
        </p:txBody>
      </p:sp>
    </p:spTree>
    <p:extLst>
      <p:ext uri="{BB962C8B-B14F-4D97-AF65-F5344CB8AC3E}">
        <p14:creationId xmlns:p14="http://schemas.microsoft.com/office/powerpoint/2010/main" val="4044787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80298"/>
          </a:xfrm>
        </p:spPr>
        <p:txBody>
          <a:bodyPr/>
          <a:lstStyle/>
          <a:p>
            <a:r>
              <a:rPr lang="en-AU" dirty="0">
                <a:solidFill>
                  <a:srgbClr val="FF0000"/>
                </a:solidFill>
              </a:rPr>
              <a:t>Non-coding DNA</a:t>
            </a:r>
          </a:p>
        </p:txBody>
      </p:sp>
      <p:sp>
        <p:nvSpPr>
          <p:cNvPr id="3" name="Content Placeholder 2"/>
          <p:cNvSpPr>
            <a:spLocks noGrp="1"/>
          </p:cNvSpPr>
          <p:nvPr>
            <p:ph idx="1"/>
          </p:nvPr>
        </p:nvSpPr>
        <p:spPr>
          <a:xfrm>
            <a:off x="1024129" y="1665514"/>
            <a:ext cx="9720072" cy="4735286"/>
          </a:xfrm>
        </p:spPr>
        <p:txBody>
          <a:bodyPr>
            <a:normAutofit fontScale="92500" lnSpcReduction="20000"/>
          </a:bodyPr>
          <a:lstStyle/>
          <a:p>
            <a:r>
              <a:rPr lang="en-AU" dirty="0"/>
              <a:t>Not all sections of DNA are responsible for producing protein. </a:t>
            </a:r>
            <a:r>
              <a:rPr lang="en-AU" dirty="0">
                <a:solidFill>
                  <a:srgbClr val="FF0000"/>
                </a:solidFill>
              </a:rPr>
              <a:t>Genes also include sections of DNA that do not encode for protein sequences referred to as </a:t>
            </a:r>
            <a:r>
              <a:rPr lang="en-AU" b="1" dirty="0">
                <a:solidFill>
                  <a:srgbClr val="FF0000"/>
                </a:solidFill>
              </a:rPr>
              <a:t>non-coding DNA</a:t>
            </a:r>
            <a:r>
              <a:rPr lang="en-AU" dirty="0">
                <a:solidFill>
                  <a:srgbClr val="FF0000"/>
                </a:solidFill>
              </a:rPr>
              <a:t>. </a:t>
            </a:r>
            <a:r>
              <a:rPr lang="en-AU" dirty="0"/>
              <a:t>Recent studies have shown that vast quantities of </a:t>
            </a:r>
            <a:r>
              <a:rPr lang="en-AU" b="1" dirty="0">
                <a:solidFill>
                  <a:srgbClr val="FF0000"/>
                </a:solidFill>
              </a:rPr>
              <a:t>non-coding DNA </a:t>
            </a:r>
            <a:r>
              <a:rPr lang="en-AU" dirty="0">
                <a:solidFill>
                  <a:srgbClr val="FF0000"/>
                </a:solidFill>
              </a:rPr>
              <a:t>have a variety of biochemical and structural functions, which include:</a:t>
            </a:r>
          </a:p>
          <a:p>
            <a:r>
              <a:rPr lang="en-AU" dirty="0">
                <a:solidFill>
                  <a:srgbClr val="FF0000"/>
                </a:solidFill>
              </a:rPr>
              <a:t>• </a:t>
            </a:r>
            <a:r>
              <a:rPr lang="en-AU" u="sng" dirty="0">
                <a:solidFill>
                  <a:srgbClr val="FF0000"/>
                </a:solidFill>
              </a:rPr>
              <a:t>transcription of non-coding or functional RNA (such as; </a:t>
            </a:r>
            <a:r>
              <a:rPr lang="en-AU" u="sng" dirty="0" err="1">
                <a:solidFill>
                  <a:srgbClr val="FF0000"/>
                </a:solidFill>
              </a:rPr>
              <a:t>rRNA</a:t>
            </a:r>
            <a:r>
              <a:rPr lang="en-AU" u="sng" dirty="0">
                <a:solidFill>
                  <a:srgbClr val="FF0000"/>
                </a:solidFill>
              </a:rPr>
              <a:t> [ribosomal RNA], </a:t>
            </a:r>
            <a:r>
              <a:rPr lang="en-AU" u="sng" dirty="0" err="1">
                <a:solidFill>
                  <a:srgbClr val="FF0000"/>
                </a:solidFill>
              </a:rPr>
              <a:t>tRNA</a:t>
            </a:r>
            <a:r>
              <a:rPr lang="en-AU" u="sng" dirty="0">
                <a:solidFill>
                  <a:srgbClr val="FF0000"/>
                </a:solidFill>
              </a:rPr>
              <a:t> [transfer RNA] and non-coding RNAs that influence gene expression)</a:t>
            </a:r>
          </a:p>
          <a:p>
            <a:r>
              <a:rPr lang="en-AU" dirty="0">
                <a:solidFill>
                  <a:srgbClr val="FF0000"/>
                </a:solidFill>
              </a:rPr>
              <a:t>• regulating gene expression. If the segments of non-coding DNA are responsible for controlling structural genes, they are termed </a:t>
            </a:r>
            <a:r>
              <a:rPr lang="en-AU" b="1" dirty="0">
                <a:solidFill>
                  <a:srgbClr val="FF0000"/>
                </a:solidFill>
              </a:rPr>
              <a:t>regulatory genes</a:t>
            </a:r>
            <a:r>
              <a:rPr lang="en-AU" dirty="0">
                <a:solidFill>
                  <a:srgbClr val="FF0000"/>
                </a:solidFill>
              </a:rPr>
              <a:t>.</a:t>
            </a:r>
          </a:p>
          <a:p>
            <a:r>
              <a:rPr lang="en-AU" dirty="0">
                <a:solidFill>
                  <a:srgbClr val="FF0000"/>
                </a:solidFill>
              </a:rPr>
              <a:t>• </a:t>
            </a:r>
            <a:r>
              <a:rPr lang="en-AU" u="sng" dirty="0">
                <a:solidFill>
                  <a:srgbClr val="FF0000"/>
                </a:solidFill>
              </a:rPr>
              <a:t>adding the end caps</a:t>
            </a:r>
            <a:r>
              <a:rPr lang="en-AU" u="sng">
                <a:solidFill>
                  <a:srgbClr val="FF0000"/>
                </a:solidFill>
              </a:rPr>
              <a:t>, called </a:t>
            </a:r>
            <a:r>
              <a:rPr lang="en-AU" u="sng" dirty="0">
                <a:solidFill>
                  <a:srgbClr val="FF0000"/>
                </a:solidFill>
              </a:rPr>
              <a:t>telomeres, to each chromosome (these provide protection to DNA during replication) </a:t>
            </a:r>
          </a:p>
          <a:p>
            <a:r>
              <a:rPr lang="en-AU" dirty="0">
                <a:solidFill>
                  <a:srgbClr val="FF0000"/>
                </a:solidFill>
              </a:rPr>
              <a:t>• </a:t>
            </a:r>
            <a:r>
              <a:rPr lang="en-AU" u="sng" dirty="0">
                <a:solidFill>
                  <a:srgbClr val="FF0000"/>
                </a:solidFill>
              </a:rPr>
              <a:t>forming the centromere (points of attachment of chromatids during replication)</a:t>
            </a:r>
            <a:r>
              <a:rPr lang="en-AU" dirty="0">
                <a:solidFill>
                  <a:srgbClr val="FF0000"/>
                </a:solidFill>
              </a:rPr>
              <a:t> </a:t>
            </a:r>
          </a:p>
          <a:p>
            <a:r>
              <a:rPr lang="en-AU" dirty="0">
                <a:solidFill>
                  <a:srgbClr val="FF0000"/>
                </a:solidFill>
              </a:rPr>
              <a:t>• </a:t>
            </a:r>
            <a:r>
              <a:rPr lang="en-AU" u="sng" dirty="0">
                <a:solidFill>
                  <a:srgbClr val="FF0000"/>
                </a:solidFill>
              </a:rPr>
              <a:t>introns. These are non-coding sections of RNA or DNA that interrupts a gene-coding sequence  or are spliced out before the RNA molecule is translated into a protein.</a:t>
            </a:r>
            <a:r>
              <a:rPr lang="en-AU" dirty="0">
                <a:solidFill>
                  <a:srgbClr val="FF0000"/>
                </a:solidFill>
              </a:rPr>
              <a:t>  Such as the origin and terminus sequences involved in chromosome replication.</a:t>
            </a:r>
          </a:p>
          <a:p>
            <a:r>
              <a:rPr lang="en-AU" dirty="0">
                <a:solidFill>
                  <a:srgbClr val="FF0000"/>
                </a:solidFill>
              </a:rPr>
              <a:t>• </a:t>
            </a:r>
            <a:r>
              <a:rPr lang="en-AU" u="sng" dirty="0">
                <a:solidFill>
                  <a:srgbClr val="FF0000"/>
                </a:solidFill>
              </a:rPr>
              <a:t>many of the</a:t>
            </a:r>
            <a:r>
              <a:rPr lang="en-AU" sz="2400" u="sng" dirty="0">
                <a:solidFill>
                  <a:srgbClr val="FF0000"/>
                </a:solidFill>
              </a:rPr>
              <a:t> functions of ‘noncoding’ DNA are yet to be determined.</a:t>
            </a:r>
            <a:r>
              <a:rPr lang="en-AU" u="sng" dirty="0">
                <a:solidFill>
                  <a:srgbClr val="FF0000"/>
                </a:solidFill>
              </a:rPr>
              <a:t> </a:t>
            </a:r>
          </a:p>
        </p:txBody>
      </p:sp>
    </p:spTree>
    <p:extLst>
      <p:ext uri="{BB962C8B-B14F-4D97-AF65-F5344CB8AC3E}">
        <p14:creationId xmlns:p14="http://schemas.microsoft.com/office/powerpoint/2010/main" val="2572660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528" y="1089000"/>
            <a:ext cx="11328472" cy="1668488"/>
          </a:xfrm>
        </p:spPr>
        <p:txBody>
          <a:bodyPr>
            <a:noAutofit/>
          </a:bodyPr>
          <a:lstStyle/>
          <a:p>
            <a:r>
              <a:rPr lang="en-GB" altLang="en-US" sz="2400" b="1" dirty="0">
                <a:solidFill>
                  <a:srgbClr val="FF0000"/>
                </a:solidFill>
                <a:latin typeface="+mn-lt"/>
                <a:cs typeface="Arial" panose="020B0604020202020204" pitchFamily="34" charset="0"/>
              </a:rPr>
              <a:t>Exit ticket: </a:t>
            </a:r>
            <a:br>
              <a:rPr lang="en-GB" altLang="en-US" sz="2400" b="1" dirty="0">
                <a:solidFill>
                  <a:srgbClr val="FF0000"/>
                </a:solidFill>
                <a:latin typeface="+mn-lt"/>
                <a:cs typeface="Arial" panose="020B0604020202020204" pitchFamily="34" charset="0"/>
              </a:rPr>
            </a:br>
            <a:r>
              <a:rPr lang="en-GB" altLang="en-US" sz="2400" b="1" dirty="0">
                <a:solidFill>
                  <a:srgbClr val="7030A0"/>
                </a:solidFill>
                <a:latin typeface="+mn-lt"/>
                <a:cs typeface="Arial" panose="020B0604020202020204" pitchFamily="34" charset="0"/>
              </a:rPr>
              <a:t>A. </a:t>
            </a:r>
            <a:r>
              <a:rPr lang="en-AU" sz="2400" b="1" u="sng" dirty="0">
                <a:solidFill>
                  <a:srgbClr val="7030A0"/>
                </a:solidFill>
              </a:rPr>
              <a:t>Define</a:t>
            </a:r>
            <a:r>
              <a:rPr lang="en-AU" sz="2400" dirty="0"/>
              <a:t> the terms </a:t>
            </a:r>
            <a:r>
              <a:rPr lang="en-AU" sz="2400" i="1" dirty="0"/>
              <a:t>genome</a:t>
            </a:r>
            <a:r>
              <a:rPr lang="en-AU" sz="2400" dirty="0"/>
              <a:t> and </a:t>
            </a:r>
            <a:r>
              <a:rPr lang="en-AU" sz="2400" i="1" dirty="0"/>
              <a:t>gene</a:t>
            </a:r>
            <a:br>
              <a:rPr lang="en-AU" sz="2400" dirty="0"/>
            </a:br>
            <a:br>
              <a:rPr lang="en-AU" sz="2400" dirty="0"/>
            </a:br>
            <a:r>
              <a:rPr lang="fr-FR" sz="2400" b="1" dirty="0">
                <a:latin typeface="+mn-lt"/>
                <a:cs typeface="Arial" panose="020B0604020202020204" pitchFamily="34" charset="0"/>
              </a:rPr>
              <a:t>PA MOCKEXAM 2020 SA 2   </a:t>
            </a:r>
            <a:endParaRPr lang="en-AU" sz="2400" dirty="0">
              <a:latin typeface="+mn-lt"/>
              <a:cs typeface="Arial" panose="020B0604020202020204" pitchFamily="34" charset="0"/>
            </a:endParaRPr>
          </a:p>
        </p:txBody>
      </p:sp>
      <p:sp>
        <p:nvSpPr>
          <p:cNvPr id="3" name="Content Placeholder 2"/>
          <p:cNvSpPr>
            <a:spLocks noGrp="1"/>
          </p:cNvSpPr>
          <p:nvPr>
            <p:ph idx="1"/>
          </p:nvPr>
        </p:nvSpPr>
        <p:spPr>
          <a:xfrm>
            <a:off x="863528" y="3171799"/>
            <a:ext cx="11166762" cy="731434"/>
          </a:xfrm>
        </p:spPr>
        <p:txBody>
          <a:bodyPr>
            <a:noAutofit/>
          </a:bodyPr>
          <a:lstStyle/>
          <a:p>
            <a:r>
              <a:rPr lang="en-AU" b="1" dirty="0">
                <a:solidFill>
                  <a:srgbClr val="FF0000"/>
                </a:solidFill>
              </a:rPr>
              <a:t>QUESTION 1 (1 mark) </a:t>
            </a:r>
            <a:endParaRPr lang="en-AU" dirty="0">
              <a:solidFill>
                <a:srgbClr val="FF0000"/>
              </a:solidFill>
            </a:endParaRPr>
          </a:p>
          <a:p>
            <a:r>
              <a:rPr lang="en-AU" dirty="0">
                <a:solidFill>
                  <a:srgbClr val="FF0000"/>
                </a:solidFill>
              </a:rPr>
              <a:t>Define the term gene. </a:t>
            </a:r>
          </a:p>
        </p:txBody>
      </p:sp>
      <p:sp>
        <p:nvSpPr>
          <p:cNvPr id="5" name="Rectangle 6"/>
          <p:cNvSpPr>
            <a:spLocks noChangeArrowheads="1"/>
          </p:cNvSpPr>
          <p:nvPr/>
        </p:nvSpPr>
        <p:spPr bwMode="auto">
          <a:xfrm>
            <a:off x="2763838" y="674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zh-TW"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AU" altLang="zh-TW"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1964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528" y="1089000"/>
            <a:ext cx="11328472" cy="1668488"/>
          </a:xfrm>
        </p:spPr>
        <p:txBody>
          <a:bodyPr>
            <a:noAutofit/>
          </a:bodyPr>
          <a:lstStyle/>
          <a:p>
            <a:r>
              <a:rPr lang="en-GB" altLang="en-US" sz="2400" b="1" dirty="0">
                <a:solidFill>
                  <a:srgbClr val="FF0000"/>
                </a:solidFill>
                <a:latin typeface="+mn-lt"/>
                <a:cs typeface="Arial" panose="020B0604020202020204" pitchFamily="34" charset="0"/>
              </a:rPr>
              <a:t>Exit ticket: </a:t>
            </a:r>
            <a:br>
              <a:rPr lang="en-GB" altLang="en-US" sz="2400" b="1" dirty="0">
                <a:solidFill>
                  <a:srgbClr val="FF0000"/>
                </a:solidFill>
                <a:latin typeface="+mn-lt"/>
                <a:cs typeface="Arial" panose="020B0604020202020204" pitchFamily="34" charset="0"/>
              </a:rPr>
            </a:br>
            <a:r>
              <a:rPr lang="en-GB" altLang="en-US" sz="2400" b="1" dirty="0">
                <a:solidFill>
                  <a:srgbClr val="7030A0"/>
                </a:solidFill>
                <a:latin typeface="+mn-lt"/>
                <a:cs typeface="Arial" panose="020B0604020202020204" pitchFamily="34" charset="0"/>
              </a:rPr>
              <a:t>b. </a:t>
            </a:r>
            <a:r>
              <a:rPr lang="en-AU" sz="2400" b="1" u="sng" dirty="0">
                <a:solidFill>
                  <a:srgbClr val="7030A0"/>
                </a:solidFill>
              </a:rPr>
              <a:t>understand</a:t>
            </a:r>
            <a:r>
              <a:rPr lang="en-AU" sz="2400" dirty="0"/>
              <a:t> that genes include ‘coding’ (exons) and ‘noncoding’ DNA (which includes a variety of transcribed proteins: functional RNA (i.e. </a:t>
            </a:r>
            <a:r>
              <a:rPr lang="en-AU" sz="2400" dirty="0" err="1"/>
              <a:t>tRNA</a:t>
            </a:r>
            <a:r>
              <a:rPr lang="en-AU" sz="2400" dirty="0"/>
              <a:t>), centromeres, telomeres and introns. </a:t>
            </a:r>
            <a:r>
              <a:rPr lang="en-AU" sz="2400" b="1" u="sng" dirty="0">
                <a:solidFill>
                  <a:srgbClr val="7030A0"/>
                </a:solidFill>
              </a:rPr>
              <a:t>Recognise</a:t>
            </a:r>
            <a:r>
              <a:rPr lang="en-AU" sz="2400" dirty="0">
                <a:solidFill>
                  <a:srgbClr val="7030A0"/>
                </a:solidFill>
              </a:rPr>
              <a:t> </a:t>
            </a:r>
            <a:r>
              <a:rPr lang="en-AU" sz="2400" dirty="0"/>
              <a:t>that many functions of ‘noncoding’ DNA are yet to be determined)</a:t>
            </a:r>
            <a:br>
              <a:rPr lang="en-AU" sz="2400" dirty="0"/>
            </a:br>
            <a:br>
              <a:rPr lang="en-AU" sz="2400" dirty="0"/>
            </a:br>
            <a:r>
              <a:rPr lang="fr-FR" sz="2400" b="1" dirty="0">
                <a:latin typeface="+mn-lt"/>
                <a:cs typeface="Arial" panose="020B0604020202020204" pitchFamily="34" charset="0"/>
              </a:rPr>
              <a:t>PA MOCKEXAM 2020 MC   </a:t>
            </a:r>
            <a:endParaRPr lang="en-AU" sz="2400" dirty="0">
              <a:latin typeface="+mn-lt"/>
              <a:cs typeface="Arial" panose="020B0604020202020204" pitchFamily="34" charset="0"/>
            </a:endParaRPr>
          </a:p>
        </p:txBody>
      </p:sp>
      <p:sp>
        <p:nvSpPr>
          <p:cNvPr id="3" name="Content Placeholder 2"/>
          <p:cNvSpPr>
            <a:spLocks noGrp="1"/>
          </p:cNvSpPr>
          <p:nvPr>
            <p:ph idx="1"/>
          </p:nvPr>
        </p:nvSpPr>
        <p:spPr>
          <a:xfrm>
            <a:off x="863528" y="3171799"/>
            <a:ext cx="11166762" cy="731434"/>
          </a:xfrm>
        </p:spPr>
        <p:txBody>
          <a:bodyPr>
            <a:noAutofit/>
          </a:bodyPr>
          <a:lstStyle/>
          <a:p>
            <a:r>
              <a:rPr lang="en-AU" b="1" dirty="0">
                <a:solidFill>
                  <a:srgbClr val="FF0000"/>
                </a:solidFill>
              </a:rPr>
              <a:t>QUESTION 23 </a:t>
            </a:r>
          </a:p>
          <a:p>
            <a:r>
              <a:rPr lang="en-AU" dirty="0">
                <a:solidFill>
                  <a:srgbClr val="FF0000"/>
                </a:solidFill>
              </a:rPr>
              <a:t>Transfer RNA (</a:t>
            </a:r>
            <a:r>
              <a:rPr lang="en-AU" dirty="0" err="1">
                <a:solidFill>
                  <a:srgbClr val="FF0000"/>
                </a:solidFill>
              </a:rPr>
              <a:t>tRNA</a:t>
            </a:r>
            <a:r>
              <a:rPr lang="en-AU" dirty="0">
                <a:solidFill>
                  <a:srgbClr val="FF0000"/>
                </a:solidFill>
              </a:rPr>
              <a:t>) is a type of molecule that helps decode a messenger RNA sequence into a protein. From this information, identify which group </a:t>
            </a:r>
            <a:r>
              <a:rPr lang="en-AU" dirty="0" err="1">
                <a:solidFill>
                  <a:srgbClr val="FF0000"/>
                </a:solidFill>
              </a:rPr>
              <a:t>tRNA</a:t>
            </a:r>
            <a:r>
              <a:rPr lang="en-AU" dirty="0">
                <a:solidFill>
                  <a:srgbClr val="FF0000"/>
                </a:solidFill>
              </a:rPr>
              <a:t> belongs to.       </a:t>
            </a:r>
          </a:p>
          <a:p>
            <a:pPr marL="457200" indent="-457200">
              <a:buFont typeface="+mj-lt"/>
              <a:buAutoNum type="alphaLcPeriod"/>
            </a:pPr>
            <a:r>
              <a:rPr lang="en-AU" dirty="0">
                <a:solidFill>
                  <a:srgbClr val="FF0000"/>
                </a:solidFill>
              </a:rPr>
              <a:t>exons </a:t>
            </a:r>
          </a:p>
          <a:p>
            <a:pPr marL="457200" lvl="0" indent="-457200" fontAlgn="base">
              <a:buFont typeface="+mj-lt"/>
              <a:buAutoNum type="alphaLcPeriod"/>
            </a:pPr>
            <a:r>
              <a:rPr lang="en-AU" dirty="0">
                <a:solidFill>
                  <a:srgbClr val="FF0000"/>
                </a:solidFill>
              </a:rPr>
              <a:t>introns </a:t>
            </a:r>
          </a:p>
          <a:p>
            <a:pPr marL="457200" lvl="0" indent="-457200" fontAlgn="base">
              <a:buFont typeface="+mj-lt"/>
              <a:buAutoNum type="alphaLcPeriod"/>
            </a:pPr>
            <a:r>
              <a:rPr lang="en-AU" dirty="0">
                <a:solidFill>
                  <a:srgbClr val="FF0000"/>
                </a:solidFill>
              </a:rPr>
              <a:t>noncoding RNA </a:t>
            </a:r>
          </a:p>
          <a:p>
            <a:pPr marL="457200" lvl="0" indent="-457200" fontAlgn="base">
              <a:buFont typeface="+mj-lt"/>
              <a:buAutoNum type="alphaLcPeriod"/>
            </a:pPr>
            <a:r>
              <a:rPr lang="en-AU" dirty="0">
                <a:solidFill>
                  <a:srgbClr val="FF0000"/>
                </a:solidFill>
              </a:rPr>
              <a:t>noncoding DNA </a:t>
            </a:r>
          </a:p>
        </p:txBody>
      </p:sp>
      <p:sp>
        <p:nvSpPr>
          <p:cNvPr id="5" name="Rectangle 6"/>
          <p:cNvSpPr>
            <a:spLocks noChangeArrowheads="1"/>
          </p:cNvSpPr>
          <p:nvPr/>
        </p:nvSpPr>
        <p:spPr bwMode="auto">
          <a:xfrm>
            <a:off x="2763838" y="674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zh-TW"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AU" altLang="zh-TW"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107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Rectangle 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graphicFrame>
        <p:nvGraphicFramePr>
          <p:cNvPr id="2052" name="Object 4"/>
          <p:cNvGraphicFramePr>
            <a:graphicFrameLocks noChangeAspect="1"/>
          </p:cNvGraphicFramePr>
          <p:nvPr>
            <p:extLst>
              <p:ext uri="{D42A27DB-BD31-4B8C-83A1-F6EECF244321}">
                <p14:modId xmlns:p14="http://schemas.microsoft.com/office/powerpoint/2010/main" val="3916595013"/>
              </p:ext>
            </p:extLst>
          </p:nvPr>
        </p:nvGraphicFramePr>
        <p:xfrm>
          <a:off x="701223" y="753986"/>
          <a:ext cx="4284619" cy="2854627"/>
        </p:xfrm>
        <a:graphic>
          <a:graphicData uri="http://schemas.openxmlformats.org/presentationml/2006/ole">
            <mc:AlternateContent xmlns:mc="http://schemas.openxmlformats.org/markup-compatibility/2006">
              <mc:Choice xmlns:v="urn:schemas-microsoft-com:vml" Requires="v">
                <p:oleObj name="Bitmap Image" r:id="rId2" imgW="1606680" imgH="1181160" progId="Paint.Picture">
                  <p:embed/>
                </p:oleObj>
              </mc:Choice>
              <mc:Fallback>
                <p:oleObj name="Bitmap Image" r:id="rId2" imgW="1606680" imgH="1181160" progId="Paint.Picture">
                  <p:embed/>
                  <p:pic>
                    <p:nvPicPr>
                      <p:cNvPr id="2052" name="Object 4"/>
                      <p:cNvPicPr>
                        <a:picLocks noChangeAspect="1" noChangeArrowheads="1"/>
                      </p:cNvPicPr>
                      <p:nvPr/>
                    </p:nvPicPr>
                    <p:blipFill>
                      <a:blip r:embed="rId3"/>
                      <a:srcRect/>
                      <a:stretch>
                        <a:fillRect/>
                      </a:stretch>
                    </p:blipFill>
                    <p:spPr bwMode="auto">
                      <a:xfrm>
                        <a:off x="701223" y="753986"/>
                        <a:ext cx="4284619" cy="2854627"/>
                      </a:xfrm>
                      <a:prstGeom prst="rect">
                        <a:avLst/>
                      </a:prstGeom>
                      <a:noFill/>
                    </p:spPr>
                  </p:pic>
                </p:oleObj>
              </mc:Fallback>
            </mc:AlternateContent>
          </a:graphicData>
        </a:graphic>
      </p:graphicFrame>
      <p:sp>
        <p:nvSpPr>
          <p:cNvPr id="2055" name="Rectangle 7"/>
          <p:cNvSpPr>
            <a:spLocks noChangeArrowheads="1"/>
          </p:cNvSpPr>
          <p:nvPr/>
        </p:nvSpPr>
        <p:spPr bwMode="auto">
          <a:xfrm>
            <a:off x="4376531" y="420266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graphicFrame>
        <p:nvGraphicFramePr>
          <p:cNvPr id="2054" name="Object 6"/>
          <p:cNvGraphicFramePr>
            <a:graphicFrameLocks noChangeAspect="1"/>
          </p:cNvGraphicFramePr>
          <p:nvPr>
            <p:extLst>
              <p:ext uri="{D42A27DB-BD31-4B8C-83A1-F6EECF244321}">
                <p14:modId xmlns:p14="http://schemas.microsoft.com/office/powerpoint/2010/main" val="1019780460"/>
              </p:ext>
            </p:extLst>
          </p:nvPr>
        </p:nvGraphicFramePr>
        <p:xfrm>
          <a:off x="7271659" y="753987"/>
          <a:ext cx="4229076" cy="2854626"/>
        </p:xfrm>
        <a:graphic>
          <a:graphicData uri="http://schemas.openxmlformats.org/presentationml/2006/ole">
            <mc:AlternateContent xmlns:mc="http://schemas.openxmlformats.org/markup-compatibility/2006">
              <mc:Choice xmlns:v="urn:schemas-microsoft-com:vml" Requires="v">
                <p:oleObj name="Bitmap Image" r:id="rId4" imgW="1724266" imgH="1305107" progId="Paint.Picture">
                  <p:embed/>
                </p:oleObj>
              </mc:Choice>
              <mc:Fallback>
                <p:oleObj name="Bitmap Image" r:id="rId4" imgW="1724266" imgH="1305107" progId="Paint.Picture">
                  <p:embed/>
                  <p:pic>
                    <p:nvPicPr>
                      <p:cNvPr id="205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1659" y="753987"/>
                        <a:ext cx="4229076" cy="2854626"/>
                      </a:xfrm>
                      <a:prstGeom prst="rect">
                        <a:avLst/>
                      </a:prstGeom>
                      <a:noFill/>
                    </p:spPr>
                  </p:pic>
                </p:oleObj>
              </mc:Fallback>
            </mc:AlternateContent>
          </a:graphicData>
        </a:graphic>
      </p:graphicFrame>
      <p:sp>
        <p:nvSpPr>
          <p:cNvPr id="3" name="Title 2"/>
          <p:cNvSpPr>
            <a:spLocks noGrp="1"/>
          </p:cNvSpPr>
          <p:nvPr>
            <p:ph type="ctrTitle"/>
          </p:nvPr>
        </p:nvSpPr>
        <p:spPr>
          <a:xfrm>
            <a:off x="3951514" y="5285646"/>
            <a:ext cx="4240296" cy="818471"/>
          </a:xfrm>
        </p:spPr>
        <p:txBody>
          <a:bodyPr>
            <a:normAutofit fontScale="90000"/>
          </a:bodyPr>
          <a:lstStyle/>
          <a:p>
            <a:r>
              <a:rPr lang="en-US" altLang="en-US" dirty="0"/>
              <a:t>Protein Synthesis: </a:t>
            </a:r>
            <a:r>
              <a:rPr lang="en-US" altLang="en-US" dirty="0" err="1"/>
              <a:t>Transcripition</a:t>
            </a:r>
            <a:r>
              <a:rPr lang="en-US" altLang="en-US" dirty="0"/>
              <a:t> </a:t>
            </a:r>
            <a:endParaRPr lang="en-AU" dirty="0"/>
          </a:p>
        </p:txBody>
      </p:sp>
    </p:spTree>
    <p:extLst>
      <p:ext uri="{BB962C8B-B14F-4D97-AF65-F5344CB8AC3E}">
        <p14:creationId xmlns:p14="http://schemas.microsoft.com/office/powerpoint/2010/main" val="1432203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checkerboard(across)">
                                      <p:cBhvr>
                                        <p:cTn id="7" dur="500"/>
                                        <p:tgtEl>
                                          <p:spTgt spid="2052"/>
                                        </p:tgtEl>
                                      </p:cBhvr>
                                    </p:animEffect>
                                  </p:childTnLst>
                                </p:cTn>
                              </p:par>
                              <p:par>
                                <p:cTn id="8" presetID="5" presetClass="entr" presetSubtype="1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checkerboard(across)">
                                      <p:cBhvr>
                                        <p:cTn id="10"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A90D88-5958-FA40-BE02-9B71F46D73D9}"/>
              </a:ext>
            </a:extLst>
          </p:cNvPr>
          <p:cNvSpPr>
            <a:spLocks noGrp="1"/>
          </p:cNvSpPr>
          <p:nvPr>
            <p:ph type="title"/>
          </p:nvPr>
        </p:nvSpPr>
        <p:spPr>
          <a:xfrm>
            <a:off x="1024128" y="585216"/>
            <a:ext cx="9720072" cy="909287"/>
          </a:xfrm>
        </p:spPr>
        <p:txBody>
          <a:bodyPr/>
          <a:lstStyle/>
          <a:p>
            <a:r>
              <a:rPr lang="en-US" dirty="0"/>
              <a:t>Learning intention		Success criteria</a:t>
            </a:r>
          </a:p>
        </p:txBody>
      </p:sp>
      <p:sp>
        <p:nvSpPr>
          <p:cNvPr id="5" name="Content Placeholder 4">
            <a:extLst>
              <a:ext uri="{FF2B5EF4-FFF2-40B4-BE49-F238E27FC236}">
                <a16:creationId xmlns:a16="http://schemas.microsoft.com/office/drawing/2014/main" id="{A5222ED6-95FA-6B46-B15F-2421152B266D}"/>
              </a:ext>
            </a:extLst>
          </p:cNvPr>
          <p:cNvSpPr>
            <a:spLocks noGrp="1"/>
          </p:cNvSpPr>
          <p:nvPr>
            <p:ph sz="half" idx="1"/>
          </p:nvPr>
        </p:nvSpPr>
        <p:spPr>
          <a:xfrm>
            <a:off x="792161" y="1494503"/>
            <a:ext cx="5343237" cy="4464798"/>
          </a:xfrm>
        </p:spPr>
        <p:txBody>
          <a:bodyPr>
            <a:noAutofit/>
          </a:bodyPr>
          <a:lstStyle/>
          <a:p>
            <a:pPr marL="457200" lvl="0" indent="-457200">
              <a:buClr>
                <a:schemeClr val="tx1"/>
              </a:buClr>
              <a:buFont typeface="+mj-lt"/>
              <a:buAutoNum type="alphaLcPeriod" startAt="3"/>
            </a:pPr>
            <a:r>
              <a:rPr lang="en-AU" sz="2000" b="1" u="sng" dirty="0">
                <a:solidFill>
                  <a:srgbClr val="7030A0"/>
                </a:solidFill>
              </a:rPr>
              <a:t>explain</a:t>
            </a:r>
            <a:r>
              <a:rPr lang="en-AU" sz="2000" dirty="0"/>
              <a:t> the process of protein synthesis in terms of </a:t>
            </a:r>
          </a:p>
          <a:p>
            <a:pPr>
              <a:buClr>
                <a:schemeClr val="tx1"/>
              </a:buClr>
              <a:buFont typeface="Wingdings" panose="05000000000000000000" pitchFamily="2" charset="2"/>
              <a:buChar char="§"/>
            </a:pPr>
            <a:r>
              <a:rPr lang="en-AU" sz="2000" dirty="0"/>
              <a:t>transcription of a gene into messenger RNA in the nucleus</a:t>
            </a:r>
          </a:p>
          <a:p>
            <a:pPr marL="457200" indent="-457200">
              <a:buClr>
                <a:schemeClr val="tx1"/>
              </a:buClr>
              <a:buFont typeface="+mj-lt"/>
              <a:buAutoNum type="alphaLcPeriod" startAt="4"/>
            </a:pPr>
            <a:r>
              <a:rPr lang="en-AU" sz="2000" b="1" u="sng" dirty="0">
                <a:solidFill>
                  <a:srgbClr val="7030A0"/>
                </a:solidFill>
              </a:rPr>
              <a:t>recognise</a:t>
            </a:r>
            <a:r>
              <a:rPr lang="en-AU" sz="2000" dirty="0"/>
              <a:t> that the purpose of gene expression is to synthesise a functional gene product (protein or functional RNA); that the process can be regulated and is used by all known life </a:t>
            </a:r>
          </a:p>
          <a:p>
            <a:pPr marL="457200" lvl="0" indent="-457200">
              <a:buClr>
                <a:schemeClr val="tx1"/>
              </a:buClr>
              <a:buFont typeface="+mj-lt"/>
              <a:buAutoNum type="alphaLcPeriod" startAt="4"/>
            </a:pPr>
            <a:endParaRPr lang="en-AU" sz="1600" dirty="0"/>
          </a:p>
          <a:p>
            <a:pPr lvl="1">
              <a:buClr>
                <a:schemeClr val="tx1"/>
              </a:buClr>
              <a:buFont typeface="Wingdings" panose="05000000000000000000" pitchFamily="2" charset="2"/>
              <a:buChar char="§"/>
            </a:pPr>
            <a:endParaRPr lang="en-AU" sz="1600" dirty="0"/>
          </a:p>
          <a:p>
            <a:pPr marL="768096" lvl="2" indent="-457200">
              <a:buClr>
                <a:schemeClr val="tx1"/>
              </a:buClr>
              <a:buFont typeface="+mj-lt"/>
              <a:buAutoNum type="alphaLcPeriod"/>
            </a:pPr>
            <a:endParaRPr lang="en-AU" sz="2000" dirty="0"/>
          </a:p>
        </p:txBody>
      </p:sp>
      <p:sp>
        <p:nvSpPr>
          <p:cNvPr id="6" name="Content Placeholder 4">
            <a:extLst>
              <a:ext uri="{FF2B5EF4-FFF2-40B4-BE49-F238E27FC236}">
                <a16:creationId xmlns:a16="http://schemas.microsoft.com/office/drawing/2014/main" id="{F1B304D2-DECD-E74F-B154-E0914F0DBC23}"/>
              </a:ext>
            </a:extLst>
          </p:cNvPr>
          <p:cNvSpPr txBox="1">
            <a:spLocks/>
          </p:cNvSpPr>
          <p:nvPr/>
        </p:nvSpPr>
        <p:spPr>
          <a:xfrm>
            <a:off x="6135398" y="1494503"/>
            <a:ext cx="5710237" cy="4601981"/>
          </a:xfrm>
          <a:prstGeom prst="rect">
            <a:avLst/>
          </a:prstGeom>
          <a:ln>
            <a:no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457200" lvl="0" indent="-457200">
              <a:buClr>
                <a:schemeClr val="tx1"/>
              </a:buClr>
              <a:buFont typeface="+mj-lt"/>
              <a:buAutoNum type="alphaLcPeriod" startAt="3"/>
            </a:pPr>
            <a:r>
              <a:rPr lang="en-AU" sz="2000" b="1" dirty="0">
                <a:solidFill>
                  <a:srgbClr val="7030A0"/>
                </a:solidFill>
              </a:rPr>
              <a:t>describe in more detail</a:t>
            </a:r>
            <a:r>
              <a:rPr lang="en-AU" sz="2000" dirty="0">
                <a:solidFill>
                  <a:srgbClr val="7030A0"/>
                </a:solidFill>
              </a:rPr>
              <a:t> </a:t>
            </a:r>
            <a:r>
              <a:rPr lang="en-AU" sz="2000" dirty="0"/>
              <a:t>the process of protein synthesis in terms of </a:t>
            </a:r>
          </a:p>
          <a:p>
            <a:pPr>
              <a:buClr>
                <a:schemeClr val="tx1"/>
              </a:buClr>
              <a:buFont typeface="Wingdings" panose="05000000000000000000" pitchFamily="2" charset="2"/>
              <a:buChar char="§"/>
            </a:pPr>
            <a:r>
              <a:rPr lang="en-AU" sz="2000" dirty="0"/>
              <a:t>transcription of a gene into messenger RNA in the nucleus</a:t>
            </a:r>
          </a:p>
          <a:p>
            <a:pPr marL="457200" indent="-457200">
              <a:buClr>
                <a:schemeClr val="tx1"/>
              </a:buClr>
              <a:buFont typeface="+mj-lt"/>
              <a:buAutoNum type="alphaLcPeriod" startAt="4"/>
            </a:pPr>
            <a:r>
              <a:rPr lang="en-AU" sz="2000" b="1" dirty="0">
                <a:solidFill>
                  <a:srgbClr val="7030A0"/>
                </a:solidFill>
              </a:rPr>
              <a:t>recall </a:t>
            </a:r>
            <a:r>
              <a:rPr lang="en-AU" sz="2000" dirty="0"/>
              <a:t>that the purpose of gene expression is to synthesise a functional gene product (protein or functional RNA); that the process can be regulated and is used by all known life </a:t>
            </a:r>
          </a:p>
          <a:p>
            <a:pPr lvl="1">
              <a:buClr>
                <a:schemeClr val="tx1"/>
              </a:buClr>
              <a:buFont typeface="Wingdings" panose="05000000000000000000" pitchFamily="2" charset="2"/>
              <a:buChar char="§"/>
            </a:pPr>
            <a:endParaRPr lang="en-AU" sz="1600" dirty="0"/>
          </a:p>
          <a:p>
            <a:pPr marL="310896" lvl="2" indent="0">
              <a:buClr>
                <a:schemeClr val="tx1"/>
              </a:buClr>
              <a:buNone/>
            </a:pPr>
            <a:endParaRPr lang="en-AU" sz="2000" dirty="0"/>
          </a:p>
        </p:txBody>
      </p:sp>
    </p:spTree>
    <p:extLst>
      <p:ext uri="{BB962C8B-B14F-4D97-AF65-F5344CB8AC3E}">
        <p14:creationId xmlns:p14="http://schemas.microsoft.com/office/powerpoint/2010/main" val="23441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C38C-A8D4-C048-83C2-D20235E9AB00}"/>
              </a:ext>
            </a:extLst>
          </p:cNvPr>
          <p:cNvSpPr>
            <a:spLocks noGrp="1"/>
          </p:cNvSpPr>
          <p:nvPr>
            <p:ph type="title"/>
          </p:nvPr>
        </p:nvSpPr>
        <p:spPr>
          <a:xfrm>
            <a:off x="1024128" y="43909"/>
            <a:ext cx="9720072" cy="648498"/>
          </a:xfrm>
        </p:spPr>
        <p:txBody>
          <a:bodyPr>
            <a:normAutofit fontScale="90000"/>
          </a:bodyPr>
          <a:lstStyle/>
          <a:p>
            <a:r>
              <a:rPr lang="en-US" dirty="0"/>
              <a:t>Syllabus check:</a:t>
            </a:r>
          </a:p>
        </p:txBody>
      </p:sp>
      <p:sp>
        <p:nvSpPr>
          <p:cNvPr id="3" name="Text Placeholder 2">
            <a:extLst>
              <a:ext uri="{FF2B5EF4-FFF2-40B4-BE49-F238E27FC236}">
                <a16:creationId xmlns:a16="http://schemas.microsoft.com/office/drawing/2014/main" id="{1F6E597E-CB83-B645-A0B3-FFA71D35FA75}"/>
              </a:ext>
            </a:extLst>
          </p:cNvPr>
          <p:cNvSpPr>
            <a:spLocks noGrp="1"/>
          </p:cNvSpPr>
          <p:nvPr>
            <p:ph type="body" idx="1"/>
          </p:nvPr>
        </p:nvSpPr>
        <p:spPr>
          <a:xfrm>
            <a:off x="928749" y="692408"/>
            <a:ext cx="3566160" cy="617220"/>
          </a:xfrm>
        </p:spPr>
        <p:txBody>
          <a:bodyPr>
            <a:normAutofit fontScale="92500" lnSpcReduction="10000"/>
          </a:bodyPr>
          <a:lstStyle/>
          <a:p>
            <a:r>
              <a:rPr lang="en-US" dirty="0"/>
              <a:t>By the end of the lesson you should be able to…</a:t>
            </a:r>
          </a:p>
        </p:txBody>
      </p:sp>
      <p:sp>
        <p:nvSpPr>
          <p:cNvPr id="5" name="Text Placeholder 4">
            <a:extLst>
              <a:ext uri="{FF2B5EF4-FFF2-40B4-BE49-F238E27FC236}">
                <a16:creationId xmlns:a16="http://schemas.microsoft.com/office/drawing/2014/main" id="{3270B3D8-9EC6-C644-B4AE-96C8EA9717A4}"/>
              </a:ext>
            </a:extLst>
          </p:cNvPr>
          <p:cNvSpPr>
            <a:spLocks noGrp="1"/>
          </p:cNvSpPr>
          <p:nvPr>
            <p:ph type="body" sz="quarter" idx="3"/>
          </p:nvPr>
        </p:nvSpPr>
        <p:spPr>
          <a:xfrm>
            <a:off x="6448967" y="805296"/>
            <a:ext cx="3566160" cy="365739"/>
          </a:xfrm>
        </p:spPr>
        <p:txBody>
          <a:bodyPr>
            <a:normAutofit fontScale="92500" lnSpcReduction="10000"/>
          </a:bodyPr>
          <a:lstStyle/>
          <a:p>
            <a:r>
              <a:rPr lang="en-US" dirty="0"/>
              <a:t>NOTE SPECIFICALLY….</a:t>
            </a:r>
          </a:p>
        </p:txBody>
      </p:sp>
      <p:sp>
        <p:nvSpPr>
          <p:cNvPr id="10" name="Rectangle 9">
            <a:extLst>
              <a:ext uri="{FF2B5EF4-FFF2-40B4-BE49-F238E27FC236}">
                <a16:creationId xmlns:a16="http://schemas.microsoft.com/office/drawing/2014/main" id="{3B013EDC-B3C0-AB4F-9E95-4C3CAB1E1ACF}"/>
              </a:ext>
            </a:extLst>
          </p:cNvPr>
          <p:cNvSpPr/>
          <p:nvPr/>
        </p:nvSpPr>
        <p:spPr>
          <a:xfrm>
            <a:off x="885372" y="692407"/>
            <a:ext cx="5261430" cy="54471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11" name="Rectangle 10">
            <a:extLst>
              <a:ext uri="{FF2B5EF4-FFF2-40B4-BE49-F238E27FC236}">
                <a16:creationId xmlns:a16="http://schemas.microsoft.com/office/drawing/2014/main" id="{30E1662A-2BEE-3044-81B8-8CC0779E9164}"/>
              </a:ext>
            </a:extLst>
          </p:cNvPr>
          <p:cNvSpPr/>
          <p:nvPr/>
        </p:nvSpPr>
        <p:spPr>
          <a:xfrm>
            <a:off x="6347367" y="692408"/>
            <a:ext cx="5060862" cy="54471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pic>
        <p:nvPicPr>
          <p:cNvPr id="4" name="Picture 3"/>
          <p:cNvPicPr>
            <a:picLocks noChangeAspect="1"/>
          </p:cNvPicPr>
          <p:nvPr/>
        </p:nvPicPr>
        <p:blipFill>
          <a:blip r:embed="rId2"/>
          <a:stretch>
            <a:fillRect/>
          </a:stretch>
        </p:blipFill>
        <p:spPr>
          <a:xfrm>
            <a:off x="0" y="1340905"/>
            <a:ext cx="6347367" cy="3028827"/>
          </a:xfrm>
          <a:prstGeom prst="rect">
            <a:avLst/>
          </a:prstGeom>
        </p:spPr>
      </p:pic>
      <p:pic>
        <p:nvPicPr>
          <p:cNvPr id="6" name="Picture 5"/>
          <p:cNvPicPr>
            <a:picLocks noChangeAspect="1"/>
          </p:cNvPicPr>
          <p:nvPr/>
        </p:nvPicPr>
        <p:blipFill>
          <a:blip r:embed="rId3"/>
          <a:stretch>
            <a:fillRect/>
          </a:stretch>
        </p:blipFill>
        <p:spPr>
          <a:xfrm>
            <a:off x="6347367" y="1454163"/>
            <a:ext cx="5713385" cy="2064892"/>
          </a:xfrm>
          <a:prstGeom prst="rect">
            <a:avLst/>
          </a:prstGeom>
        </p:spPr>
      </p:pic>
    </p:spTree>
    <p:extLst>
      <p:ext uri="{BB962C8B-B14F-4D97-AF65-F5344CB8AC3E}">
        <p14:creationId xmlns:p14="http://schemas.microsoft.com/office/powerpoint/2010/main" val="1291341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511474" y="947057"/>
            <a:ext cx="9144000" cy="849086"/>
          </a:xfrm>
        </p:spPr>
        <p:txBody>
          <a:bodyPr/>
          <a:lstStyle/>
          <a:p>
            <a:r>
              <a:rPr lang="en-US" altLang="en-US" sz="4600" dirty="0">
                <a:solidFill>
                  <a:srgbClr val="FF0000"/>
                </a:solidFill>
              </a:rPr>
              <a:t>Protein:</a:t>
            </a:r>
            <a:endParaRPr lang="en-US" altLang="en-US" dirty="0">
              <a:solidFill>
                <a:srgbClr val="FF0000"/>
              </a:solidFill>
            </a:endParaRPr>
          </a:p>
        </p:txBody>
      </p:sp>
      <p:sp>
        <p:nvSpPr>
          <p:cNvPr id="64515" name="Rectangle 3"/>
          <p:cNvSpPr>
            <a:spLocks noGrp="1" noRot="1" noChangeArrowheads="1"/>
          </p:cNvSpPr>
          <p:nvPr>
            <p:ph type="body" idx="1"/>
          </p:nvPr>
        </p:nvSpPr>
        <p:spPr>
          <a:xfrm>
            <a:off x="1230489" y="1796143"/>
            <a:ext cx="10318044" cy="4539343"/>
          </a:xfrm>
        </p:spPr>
        <p:txBody>
          <a:bodyPr>
            <a:normAutofit/>
          </a:bodyPr>
          <a:lstStyle/>
          <a:p>
            <a:r>
              <a:rPr lang="en-US" altLang="en-US" sz="3400" dirty="0">
                <a:solidFill>
                  <a:srgbClr val="FF0000"/>
                </a:solidFill>
              </a:rPr>
              <a:t>Proteins are organic compounds made up of chains of </a:t>
            </a:r>
            <a:r>
              <a:rPr lang="en-US" altLang="en-US" sz="3400" b="1" dirty="0">
                <a:solidFill>
                  <a:srgbClr val="FF0000"/>
                </a:solidFill>
              </a:rPr>
              <a:t>amino acids.</a:t>
            </a:r>
          </a:p>
          <a:p>
            <a:r>
              <a:rPr lang="en-US" altLang="en-US" sz="3400" dirty="0">
                <a:solidFill>
                  <a:srgbClr val="FF0000"/>
                </a:solidFill>
              </a:rPr>
              <a:t>There are 20 amino acids commonly used in your body.</a:t>
            </a:r>
          </a:p>
          <a:p>
            <a:r>
              <a:rPr lang="en-US" altLang="en-US" sz="3400" dirty="0">
                <a:solidFill>
                  <a:srgbClr val="FF0000"/>
                </a:solidFill>
              </a:rPr>
              <a:t>Most of your body structure is made of some type of protein.</a:t>
            </a:r>
          </a:p>
          <a:p>
            <a:r>
              <a:rPr lang="en-US" altLang="en-US" sz="3400" dirty="0"/>
              <a:t>The rest of your body is made of other materials that are made by proteins (enzymes).</a:t>
            </a:r>
          </a:p>
          <a:p>
            <a:pPr marL="0" indent="0">
              <a:buNone/>
            </a:pPr>
            <a:endParaRPr lang="en-US" altLang="en-US" sz="3100" dirty="0"/>
          </a:p>
        </p:txBody>
      </p:sp>
    </p:spTree>
    <p:extLst>
      <p:ext uri="{BB962C8B-B14F-4D97-AF65-F5344CB8AC3E}">
        <p14:creationId xmlns:p14="http://schemas.microsoft.com/office/powerpoint/2010/main" val="316846714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blinds(horizontal)">
                                      <p:cBhvr>
                                        <p:cTn id="7" dur="500"/>
                                        <p:tgtEl>
                                          <p:spTgt spid="64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4515">
                                            <p:txEl>
                                              <p:pRg st="1" end="1"/>
                                            </p:txEl>
                                          </p:spTgt>
                                        </p:tgtEl>
                                        <p:attrNameLst>
                                          <p:attrName>style.visibility</p:attrName>
                                        </p:attrNameLst>
                                      </p:cBhvr>
                                      <p:to>
                                        <p:strVal val="visible"/>
                                      </p:to>
                                    </p:set>
                                    <p:animEffect transition="in" filter="checkerboard(across)">
                                      <p:cBhvr>
                                        <p:cTn id="12" dur="500"/>
                                        <p:tgtEl>
                                          <p:spTgt spid="645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4" fill="hold" nodeType="clickEffect">
                                  <p:stCondLst>
                                    <p:cond delay="0"/>
                                  </p:stCondLst>
                                  <p:childTnLst>
                                    <p:set>
                                      <p:cBhvr>
                                        <p:cTn id="16" dur="1" fill="hold">
                                          <p:stCondLst>
                                            <p:cond delay="0"/>
                                          </p:stCondLst>
                                        </p:cTn>
                                        <p:tgtEl>
                                          <p:spTgt spid="64515">
                                            <p:txEl>
                                              <p:pRg st="2" end="2"/>
                                            </p:txEl>
                                          </p:spTgt>
                                        </p:tgtEl>
                                        <p:attrNameLst>
                                          <p:attrName>style.visibility</p:attrName>
                                        </p:attrNameLst>
                                      </p:cBhvr>
                                      <p:to>
                                        <p:strVal val="visible"/>
                                      </p:to>
                                    </p:set>
                                    <p:animEffect transition="in" filter="wheel(4)">
                                      <p:cBhvr>
                                        <p:cTn id="17" dur="500"/>
                                        <p:tgtEl>
                                          <p:spTgt spid="645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64515">
                                            <p:txEl>
                                              <p:pRg st="3" end="3"/>
                                            </p:txEl>
                                          </p:spTgt>
                                        </p:tgtEl>
                                        <p:attrNameLst>
                                          <p:attrName>style.visibility</p:attrName>
                                        </p:attrNameLst>
                                      </p:cBhvr>
                                      <p:to>
                                        <p:strVal val="visible"/>
                                      </p:to>
                                    </p:set>
                                    <p:animEffect transition="in" filter="box(in)">
                                      <p:cBhvr>
                                        <p:cTn id="22"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a:xfrm>
            <a:off x="1930400" y="228600"/>
            <a:ext cx="3175000" cy="1981200"/>
          </a:xfrm>
        </p:spPr>
        <p:txBody>
          <a:bodyPr/>
          <a:lstStyle/>
          <a:p>
            <a:r>
              <a:rPr lang="en-US" altLang="en-US"/>
              <a:t>All 20 Amino Acids</a:t>
            </a:r>
          </a:p>
        </p:txBody>
      </p:sp>
      <p:pic>
        <p:nvPicPr>
          <p:cNvPr id="66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4176" y="0"/>
            <a:ext cx="5203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495800"/>
            <a:ext cx="3219450" cy="193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9828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893684" y="731240"/>
            <a:ext cx="9720072" cy="565142"/>
          </a:xfrm>
        </p:spPr>
        <p:txBody>
          <a:bodyPr>
            <a:normAutofit fontScale="90000"/>
          </a:bodyPr>
          <a:lstStyle/>
          <a:p>
            <a:r>
              <a:rPr lang="en-US" altLang="en-US" sz="4000" b="1" dirty="0">
                <a:solidFill>
                  <a:srgbClr val="FF0000"/>
                </a:solidFill>
              </a:rPr>
              <a:t>How Proteins are Made</a:t>
            </a:r>
          </a:p>
        </p:txBody>
      </p:sp>
      <p:sp>
        <p:nvSpPr>
          <p:cNvPr id="8195" name="Rectangle 3"/>
          <p:cNvSpPr>
            <a:spLocks noGrp="1" noRot="1" noChangeArrowheads="1"/>
          </p:cNvSpPr>
          <p:nvPr>
            <p:ph type="body" idx="1"/>
          </p:nvPr>
        </p:nvSpPr>
        <p:spPr>
          <a:xfrm>
            <a:off x="783771" y="1406013"/>
            <a:ext cx="6413442" cy="2605548"/>
          </a:xfrm>
        </p:spPr>
        <p:txBody>
          <a:bodyPr>
            <a:normAutofit/>
          </a:bodyPr>
          <a:lstStyle/>
          <a:p>
            <a:r>
              <a:rPr lang="en-US" altLang="en-US" sz="2400" b="1" dirty="0">
                <a:solidFill>
                  <a:srgbClr val="FF0000"/>
                </a:solidFill>
              </a:rPr>
              <a:t>Gene Expression</a:t>
            </a:r>
            <a:r>
              <a:rPr lang="en-US" altLang="en-US" sz="2400" dirty="0">
                <a:solidFill>
                  <a:srgbClr val="FF0000"/>
                </a:solidFill>
              </a:rPr>
              <a:t> – the two–stage processing of information encoded in DNA to produce proteins. </a:t>
            </a:r>
          </a:p>
          <a:p>
            <a:r>
              <a:rPr lang="en-AU" u="sng" dirty="0">
                <a:solidFill>
                  <a:srgbClr val="FF0000"/>
                </a:solidFill>
              </a:rPr>
              <a:t>The purpose of gene expression is to synthesise a functional gene product (protein or functional RNA); that the process can be regulated and is used by all known life</a:t>
            </a:r>
            <a:endParaRPr lang="en-US" altLang="en-US" sz="2400" u="sng" dirty="0">
              <a:solidFill>
                <a:srgbClr val="FF0000"/>
              </a:solidFill>
            </a:endParaRPr>
          </a:p>
        </p:txBody>
      </p:sp>
      <p:sp>
        <p:nvSpPr>
          <p:cNvPr id="8197" name="Rectangle 5"/>
          <p:cNvSpPr>
            <a:spLocks noChangeArrowheads="1"/>
          </p:cNvSpPr>
          <p:nvPr/>
        </p:nvSpPr>
        <p:spPr bwMode="auto">
          <a:xfrm>
            <a:off x="1524001" y="958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graphicFrame>
        <p:nvGraphicFramePr>
          <p:cNvPr id="8196" name="Object 4"/>
          <p:cNvGraphicFramePr>
            <a:graphicFrameLocks noChangeAspect="1"/>
          </p:cNvGraphicFramePr>
          <p:nvPr>
            <p:extLst>
              <p:ext uri="{D42A27DB-BD31-4B8C-83A1-F6EECF244321}">
                <p14:modId xmlns:p14="http://schemas.microsoft.com/office/powerpoint/2010/main" val="1771173651"/>
              </p:ext>
            </p:extLst>
          </p:nvPr>
        </p:nvGraphicFramePr>
        <p:xfrm>
          <a:off x="1243347" y="3850481"/>
          <a:ext cx="4921479" cy="2408384"/>
        </p:xfrm>
        <a:graphic>
          <a:graphicData uri="http://schemas.openxmlformats.org/presentationml/2006/ole">
            <mc:AlternateContent xmlns:mc="http://schemas.openxmlformats.org/markup-compatibility/2006">
              <mc:Choice xmlns:v="urn:schemas-microsoft-com:vml" Requires="v">
                <p:oleObj name="Bitmap Image" r:id="rId2" imgW="6096000" imgH="4572000" progId="Paint.Picture">
                  <p:embed/>
                </p:oleObj>
              </mc:Choice>
              <mc:Fallback>
                <p:oleObj name="Bitmap Image" r:id="rId2" imgW="6096000" imgH="4572000" progId="Paint.Picture">
                  <p:embed/>
                  <p:pic>
                    <p:nvPicPr>
                      <p:cNvPr id="819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347" y="3850481"/>
                        <a:ext cx="4921479" cy="2408384"/>
                      </a:xfrm>
                      <a:prstGeom prst="rect">
                        <a:avLst/>
                      </a:prstGeom>
                      <a:noFill/>
                    </p:spPr>
                  </p:pic>
                </p:oleObj>
              </mc:Fallback>
            </mc:AlternateContent>
          </a:graphicData>
        </a:graphic>
      </p:graphicFrame>
      <p:pic>
        <p:nvPicPr>
          <p:cNvPr id="6" name="Picture 5"/>
          <p:cNvPicPr>
            <a:picLocks noChangeAspect="1"/>
          </p:cNvPicPr>
          <p:nvPr/>
        </p:nvPicPr>
        <p:blipFill rotWithShape="1">
          <a:blip r:embed="rId4"/>
          <a:srcRect l="2788" t="22356" r="35584" b="21555"/>
          <a:stretch/>
        </p:blipFill>
        <p:spPr>
          <a:xfrm>
            <a:off x="8175513" y="1608837"/>
            <a:ext cx="3864059" cy="1977223"/>
          </a:xfrm>
          <a:prstGeom prst="rect">
            <a:avLst/>
          </a:prstGeom>
        </p:spPr>
      </p:pic>
      <p:pic>
        <p:nvPicPr>
          <p:cNvPr id="7" name="Picture 6"/>
          <p:cNvPicPr>
            <a:picLocks noChangeAspect="1"/>
          </p:cNvPicPr>
          <p:nvPr/>
        </p:nvPicPr>
        <p:blipFill rotWithShape="1">
          <a:blip r:embed="rId5"/>
          <a:srcRect l="19006" t="23157" r="37386" b="20112"/>
          <a:stretch/>
        </p:blipFill>
        <p:spPr>
          <a:xfrm>
            <a:off x="6994166" y="3344910"/>
            <a:ext cx="2677328" cy="1958211"/>
          </a:xfrm>
          <a:prstGeom prst="rect">
            <a:avLst/>
          </a:prstGeom>
        </p:spPr>
      </p:pic>
    </p:spTree>
    <p:extLst>
      <p:ext uri="{BB962C8B-B14F-4D97-AF65-F5344CB8AC3E}">
        <p14:creationId xmlns:p14="http://schemas.microsoft.com/office/powerpoint/2010/main" val="2875012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checkerboard(across)">
                                      <p:cBhvr>
                                        <p:cTn id="7" dur="500"/>
                                        <p:tgtEl>
                                          <p:spTgt spid="81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195">
                                            <p:txEl>
                                              <p:pRg st="0" end="0"/>
                                            </p:txEl>
                                          </p:spTgt>
                                        </p:tgtEl>
                                        <p:attrNameLst>
                                          <p:attrName>style.visibility</p:attrName>
                                        </p:attrNameLst>
                                      </p:cBhvr>
                                      <p:to>
                                        <p:strVal val="visible"/>
                                      </p:to>
                                    </p:set>
                                    <p:animEffect transition="in" filter="blinds(horizontal)">
                                      <p:cBhvr>
                                        <p:cTn id="12" dur="500"/>
                                        <p:tgtEl>
                                          <p:spTgt spid="81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5">
                                            <p:txEl>
                                              <p:pRg st="1" end="1"/>
                                            </p:txEl>
                                          </p:spTgt>
                                        </p:tgtEl>
                                        <p:attrNameLst>
                                          <p:attrName>style.visibility</p:attrName>
                                        </p:attrNameLst>
                                      </p:cBhvr>
                                      <p:to>
                                        <p:strVal val="visible"/>
                                      </p:to>
                                    </p:set>
                                    <p:animEffect transition="in" filter="blinds(horizontal)">
                                      <p:cBhvr>
                                        <p:cTn id="17" dur="500"/>
                                        <p:tgtEl>
                                          <p:spTgt spid="81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A90D88-5958-FA40-BE02-9B71F46D73D9}"/>
              </a:ext>
            </a:extLst>
          </p:cNvPr>
          <p:cNvSpPr>
            <a:spLocks noGrp="1"/>
          </p:cNvSpPr>
          <p:nvPr>
            <p:ph type="title"/>
          </p:nvPr>
        </p:nvSpPr>
        <p:spPr>
          <a:xfrm>
            <a:off x="1024128" y="379157"/>
            <a:ext cx="9195637" cy="711375"/>
          </a:xfrm>
        </p:spPr>
        <p:txBody>
          <a:bodyPr>
            <a:normAutofit fontScale="90000"/>
          </a:bodyPr>
          <a:lstStyle/>
          <a:p>
            <a:r>
              <a:rPr lang="en-US" dirty="0"/>
              <a:t>Content of </a:t>
            </a:r>
            <a:r>
              <a:rPr lang="en-US" dirty="0" err="1"/>
              <a:t>powerpoint</a:t>
            </a:r>
            <a:r>
              <a:rPr lang="en-US" dirty="0"/>
              <a:t>: Three topics over two lessons</a:t>
            </a:r>
          </a:p>
        </p:txBody>
      </p:sp>
      <p:sp>
        <p:nvSpPr>
          <p:cNvPr id="5" name="Content Placeholder 4">
            <a:extLst>
              <a:ext uri="{FF2B5EF4-FFF2-40B4-BE49-F238E27FC236}">
                <a16:creationId xmlns:a16="http://schemas.microsoft.com/office/drawing/2014/main" id="{A5222ED6-95FA-6B46-B15F-2421152B266D}"/>
              </a:ext>
            </a:extLst>
          </p:cNvPr>
          <p:cNvSpPr>
            <a:spLocks noGrp="1"/>
          </p:cNvSpPr>
          <p:nvPr>
            <p:ph sz="half" idx="1"/>
          </p:nvPr>
        </p:nvSpPr>
        <p:spPr>
          <a:xfrm>
            <a:off x="852726" y="1372121"/>
            <a:ext cx="9247766" cy="4464798"/>
          </a:xfrm>
        </p:spPr>
        <p:txBody>
          <a:bodyPr>
            <a:noAutofit/>
          </a:bodyPr>
          <a:lstStyle/>
          <a:p>
            <a:pPr marL="0" lvl="0" indent="0">
              <a:buClr>
                <a:schemeClr val="tx1"/>
              </a:buClr>
              <a:buNone/>
            </a:pPr>
            <a:r>
              <a:rPr lang="en-AU" sz="1800" b="1" dirty="0">
                <a:solidFill>
                  <a:srgbClr val="7030A0"/>
                </a:solidFill>
              </a:rPr>
              <a:t>1. </a:t>
            </a:r>
            <a:r>
              <a:rPr lang="en-AU" sz="1800" b="1" u="sng" dirty="0">
                <a:solidFill>
                  <a:srgbClr val="7030A0"/>
                </a:solidFill>
              </a:rPr>
              <a:t>Genes and the Genome</a:t>
            </a:r>
          </a:p>
          <a:p>
            <a:pPr marL="457200" lvl="0" indent="-457200">
              <a:buClr>
                <a:schemeClr val="tx1"/>
              </a:buClr>
              <a:buFont typeface="+mj-lt"/>
              <a:buAutoNum type="alphaLcPeriod"/>
            </a:pPr>
            <a:r>
              <a:rPr lang="en-AU" sz="1800" b="1" u="sng" dirty="0">
                <a:solidFill>
                  <a:srgbClr val="7030A0"/>
                </a:solidFill>
              </a:rPr>
              <a:t>Define</a:t>
            </a:r>
            <a:r>
              <a:rPr lang="en-AU" sz="1800" dirty="0"/>
              <a:t> the terms </a:t>
            </a:r>
            <a:r>
              <a:rPr lang="en-AU" sz="1800" i="1" dirty="0"/>
              <a:t>genome</a:t>
            </a:r>
            <a:r>
              <a:rPr lang="en-AU" sz="1800" dirty="0"/>
              <a:t> and </a:t>
            </a:r>
            <a:r>
              <a:rPr lang="en-AU" sz="1800" i="1" dirty="0"/>
              <a:t>gene</a:t>
            </a:r>
            <a:endParaRPr lang="en-AU" sz="1800" dirty="0"/>
          </a:p>
          <a:p>
            <a:pPr marL="457200" lvl="0" indent="-457200">
              <a:buClr>
                <a:schemeClr val="tx1"/>
              </a:buClr>
              <a:buFont typeface="+mj-lt"/>
              <a:buAutoNum type="alphaLcPeriod"/>
            </a:pPr>
            <a:r>
              <a:rPr lang="en-AU" sz="1800" b="1" u="sng" dirty="0">
                <a:solidFill>
                  <a:srgbClr val="7030A0"/>
                </a:solidFill>
              </a:rPr>
              <a:t>Understand</a:t>
            </a:r>
            <a:r>
              <a:rPr lang="en-AU" sz="1800" dirty="0"/>
              <a:t> that genes include ‘coding’ (exons) and ‘noncoding’ DNA (which includes a variety of transcribed proteins: functional RNA (i.e. </a:t>
            </a:r>
            <a:r>
              <a:rPr lang="en-AU" sz="1800" dirty="0" err="1"/>
              <a:t>tRNA</a:t>
            </a:r>
            <a:r>
              <a:rPr lang="en-AU" sz="1800" dirty="0"/>
              <a:t>), centromeres, telomeres and introns. </a:t>
            </a:r>
            <a:r>
              <a:rPr lang="en-AU" sz="1800" b="1" u="sng" dirty="0">
                <a:solidFill>
                  <a:srgbClr val="7030A0"/>
                </a:solidFill>
              </a:rPr>
              <a:t>Recognise</a:t>
            </a:r>
            <a:r>
              <a:rPr lang="en-AU" sz="1800" dirty="0">
                <a:solidFill>
                  <a:srgbClr val="7030A0"/>
                </a:solidFill>
              </a:rPr>
              <a:t> </a:t>
            </a:r>
            <a:r>
              <a:rPr lang="en-AU" sz="1800" dirty="0"/>
              <a:t>that many functions of ‘noncoding’ DNA are yet to be determined)</a:t>
            </a:r>
            <a:endParaRPr lang="en-AU" sz="1800" b="1" u="sng" dirty="0">
              <a:solidFill>
                <a:srgbClr val="7030A0"/>
              </a:solidFill>
            </a:endParaRPr>
          </a:p>
          <a:p>
            <a:pPr marL="0" lvl="0" indent="0">
              <a:buClr>
                <a:schemeClr val="tx1"/>
              </a:buClr>
              <a:buNone/>
            </a:pPr>
            <a:r>
              <a:rPr lang="en-AU" sz="1800" b="1" dirty="0">
                <a:solidFill>
                  <a:srgbClr val="7030A0"/>
                </a:solidFill>
              </a:rPr>
              <a:t>2. </a:t>
            </a:r>
            <a:r>
              <a:rPr lang="en-AU" sz="1800" b="1" u="sng" dirty="0">
                <a:solidFill>
                  <a:srgbClr val="7030A0"/>
                </a:solidFill>
              </a:rPr>
              <a:t>Protein Synthesis: Transcription</a:t>
            </a:r>
          </a:p>
          <a:p>
            <a:pPr marL="457200" lvl="0" indent="-457200">
              <a:buClr>
                <a:schemeClr val="tx1"/>
              </a:buClr>
              <a:buFont typeface="+mj-lt"/>
              <a:buAutoNum type="alphaLcPeriod" startAt="3"/>
            </a:pPr>
            <a:r>
              <a:rPr lang="en-AU" sz="1800" b="1" u="sng" dirty="0">
                <a:solidFill>
                  <a:srgbClr val="7030A0"/>
                </a:solidFill>
              </a:rPr>
              <a:t>Explain</a:t>
            </a:r>
            <a:r>
              <a:rPr lang="en-AU" sz="1800" dirty="0"/>
              <a:t> the process of protein synthesis in terms of </a:t>
            </a:r>
          </a:p>
          <a:p>
            <a:pPr>
              <a:buClr>
                <a:schemeClr val="tx1"/>
              </a:buClr>
              <a:buFont typeface="Wingdings" panose="05000000000000000000" pitchFamily="2" charset="2"/>
              <a:buChar char="§"/>
            </a:pPr>
            <a:r>
              <a:rPr lang="en-AU" sz="1800" dirty="0"/>
              <a:t>transcription of a gene into messenger RNA in the nucleus</a:t>
            </a:r>
          </a:p>
          <a:p>
            <a:pPr marL="457200" indent="-457200">
              <a:buClr>
                <a:schemeClr val="tx1"/>
              </a:buClr>
              <a:buFont typeface="+mj-lt"/>
              <a:buAutoNum type="alphaLcPeriod" startAt="4"/>
            </a:pPr>
            <a:r>
              <a:rPr lang="en-AU" sz="1800" b="1" u="sng" dirty="0">
                <a:solidFill>
                  <a:srgbClr val="7030A0"/>
                </a:solidFill>
              </a:rPr>
              <a:t>Recognise</a:t>
            </a:r>
            <a:r>
              <a:rPr lang="en-AU" sz="1800" dirty="0"/>
              <a:t> that the purpose of gene expression is to synthesise a functional gene product (protein or functional RNA); that the process can be regulated and is used by all known life </a:t>
            </a:r>
          </a:p>
          <a:p>
            <a:pPr marL="0" indent="0">
              <a:buClr>
                <a:schemeClr val="tx1"/>
              </a:buClr>
              <a:buNone/>
            </a:pPr>
            <a:r>
              <a:rPr lang="en-AU" sz="1800" b="1" dirty="0">
                <a:solidFill>
                  <a:srgbClr val="7030A0"/>
                </a:solidFill>
              </a:rPr>
              <a:t>3. </a:t>
            </a:r>
            <a:r>
              <a:rPr lang="en-AU" sz="1800" b="1" u="sng" dirty="0">
                <a:solidFill>
                  <a:srgbClr val="7030A0"/>
                </a:solidFill>
              </a:rPr>
              <a:t>Protein Synthesis: Translation</a:t>
            </a:r>
          </a:p>
          <a:p>
            <a:pPr marL="457200" lvl="0" indent="-457200">
              <a:buClr>
                <a:schemeClr val="tx1"/>
              </a:buClr>
              <a:buFont typeface="+mj-lt"/>
              <a:buAutoNum type="alphaLcPeriod" startAt="3"/>
            </a:pPr>
            <a:r>
              <a:rPr lang="en-AU" sz="1800" b="1" u="sng" dirty="0">
                <a:solidFill>
                  <a:srgbClr val="7030A0"/>
                </a:solidFill>
              </a:rPr>
              <a:t>Explain</a:t>
            </a:r>
            <a:r>
              <a:rPr lang="en-AU" sz="1800" dirty="0"/>
              <a:t> the process of protein synthesis in terms of </a:t>
            </a:r>
          </a:p>
          <a:p>
            <a:pPr>
              <a:buClr>
                <a:schemeClr val="tx1"/>
              </a:buClr>
              <a:buFont typeface="Wingdings" panose="05000000000000000000" pitchFamily="2" charset="2"/>
              <a:buChar char="§"/>
            </a:pPr>
            <a:r>
              <a:rPr lang="en-AU" sz="1800" dirty="0"/>
              <a:t>translation of mRNA into an amino acid sequence at the ribosome (refer to transfer RNA, codons and anticodons)</a:t>
            </a:r>
            <a:r>
              <a:rPr lang="en-AU" sz="1800" b="1" u="sng" dirty="0">
                <a:solidFill>
                  <a:srgbClr val="7030A0"/>
                </a:solidFill>
              </a:rPr>
              <a:t> </a:t>
            </a:r>
            <a:endParaRPr lang="en-AU" sz="1800" dirty="0"/>
          </a:p>
          <a:p>
            <a:pPr marL="457200" indent="-457200">
              <a:buClr>
                <a:schemeClr val="tx1"/>
              </a:buClr>
              <a:buFont typeface="Tw Cen MT" panose="020B0602020104020603" pitchFamily="34" charset="0"/>
              <a:buAutoNum type="arabicPeriod"/>
            </a:pPr>
            <a:endParaRPr lang="en-AU" sz="1600" dirty="0"/>
          </a:p>
          <a:p>
            <a:pPr marL="768096" lvl="2" indent="-457200">
              <a:buClr>
                <a:schemeClr val="tx1"/>
              </a:buClr>
              <a:buFont typeface="+mj-lt"/>
              <a:buAutoNum type="alphaLcPeriod"/>
            </a:pPr>
            <a:endParaRPr lang="en-AU" sz="2000" dirty="0"/>
          </a:p>
        </p:txBody>
      </p:sp>
    </p:spTree>
    <p:extLst>
      <p:ext uri="{BB962C8B-B14F-4D97-AF65-F5344CB8AC3E}">
        <p14:creationId xmlns:p14="http://schemas.microsoft.com/office/powerpoint/2010/main" val="509649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a:xfrm>
            <a:off x="1981200" y="381000"/>
            <a:ext cx="7772400" cy="1143000"/>
          </a:xfrm>
        </p:spPr>
        <p:txBody>
          <a:bodyPr>
            <a:normAutofit fontScale="90000"/>
          </a:bodyPr>
          <a:lstStyle/>
          <a:p>
            <a:r>
              <a:rPr lang="en-US" altLang="en-US" sz="4800" dirty="0"/>
              <a:t>So how do we get from DNA to Protein?</a:t>
            </a:r>
          </a:p>
        </p:txBody>
      </p:sp>
      <p:sp>
        <p:nvSpPr>
          <p:cNvPr id="67587" name="Rectangle 3"/>
          <p:cNvSpPr>
            <a:spLocks noGrp="1" noRot="1" noChangeArrowheads="1"/>
          </p:cNvSpPr>
          <p:nvPr>
            <p:ph type="body" idx="1"/>
          </p:nvPr>
        </p:nvSpPr>
        <p:spPr>
          <a:xfrm>
            <a:off x="1524000" y="1885950"/>
            <a:ext cx="9144000" cy="4171950"/>
          </a:xfrm>
        </p:spPr>
        <p:txBody>
          <a:bodyPr/>
          <a:lstStyle/>
          <a:p>
            <a:pPr>
              <a:buFont typeface="Arial" panose="020B0604020202020204" pitchFamily="34" charset="0"/>
              <a:buNone/>
            </a:pPr>
            <a:r>
              <a:rPr lang="en-US" altLang="en-US" sz="3600" dirty="0">
                <a:solidFill>
                  <a:srgbClr val="FF0000"/>
                </a:solidFill>
              </a:rPr>
              <a:t>This is the:</a:t>
            </a:r>
          </a:p>
          <a:p>
            <a:pPr algn="ctr">
              <a:buFont typeface="Arial" panose="020B0604020202020204" pitchFamily="34" charset="0"/>
              <a:buNone/>
            </a:pPr>
            <a:r>
              <a:rPr lang="en-US" altLang="en-US" sz="4000" b="1" dirty="0">
                <a:solidFill>
                  <a:srgbClr val="FF0000"/>
                </a:solidFill>
              </a:rPr>
              <a:t>Central Dogma of Molecular Biology</a:t>
            </a:r>
          </a:p>
          <a:p>
            <a:pPr algn="ctr">
              <a:buFont typeface="Arial" panose="020B0604020202020204" pitchFamily="34" charset="0"/>
              <a:buNone/>
            </a:pPr>
            <a:endParaRPr lang="en-US" altLang="en-US" sz="4000" b="1" dirty="0">
              <a:solidFill>
                <a:srgbClr val="FF0000"/>
              </a:solidFill>
            </a:endParaRPr>
          </a:p>
          <a:p>
            <a:pPr algn="ctr">
              <a:buFont typeface="Arial" panose="020B0604020202020204" pitchFamily="34" charset="0"/>
              <a:buNone/>
            </a:pPr>
            <a:r>
              <a:rPr lang="en-US" altLang="en-US" sz="4000" b="1" dirty="0">
                <a:solidFill>
                  <a:srgbClr val="FF0000"/>
                </a:solidFill>
                <a:effectLst>
                  <a:outerShdw blurRad="38100" dist="38100" dir="2700000" algn="tl">
                    <a:srgbClr val="000000"/>
                  </a:outerShdw>
                </a:effectLst>
              </a:rPr>
              <a:t>DNA             RNA             Protein</a:t>
            </a:r>
            <a:endParaRPr lang="en-US" altLang="en-US" sz="4000" dirty="0">
              <a:solidFill>
                <a:srgbClr val="FF0000"/>
              </a:solidFill>
            </a:endParaRPr>
          </a:p>
        </p:txBody>
      </p:sp>
      <p:sp>
        <p:nvSpPr>
          <p:cNvPr id="67588" name="Line 4"/>
          <p:cNvSpPr>
            <a:spLocks noChangeShapeType="1"/>
          </p:cNvSpPr>
          <p:nvPr/>
        </p:nvSpPr>
        <p:spPr bwMode="auto">
          <a:xfrm>
            <a:off x="3673929" y="4348843"/>
            <a:ext cx="1600200" cy="0"/>
          </a:xfrm>
          <a:prstGeom prst="line">
            <a:avLst/>
          </a:prstGeom>
          <a:noFill/>
          <a:ln w="57150">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67589" name="Line 5"/>
          <p:cNvSpPr>
            <a:spLocks noChangeShapeType="1"/>
          </p:cNvSpPr>
          <p:nvPr/>
        </p:nvSpPr>
        <p:spPr bwMode="auto">
          <a:xfrm>
            <a:off x="6389914" y="4376057"/>
            <a:ext cx="1600200" cy="0"/>
          </a:xfrm>
          <a:prstGeom prst="line">
            <a:avLst/>
          </a:prstGeom>
          <a:noFill/>
          <a:ln w="57150">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67590" name="Text Box 6"/>
          <p:cNvSpPr txBox="1">
            <a:spLocks noChangeArrowheads="1"/>
          </p:cNvSpPr>
          <p:nvPr/>
        </p:nvSpPr>
        <p:spPr bwMode="auto">
          <a:xfrm>
            <a:off x="1981200" y="51943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600" b="1" dirty="0">
                <a:solidFill>
                  <a:srgbClr val="FF0000"/>
                </a:solidFill>
                <a:latin typeface="Courier" pitchFamily="49" charset="0"/>
              </a:rPr>
              <a:t>Transcription   Translation</a:t>
            </a:r>
            <a:endParaRPr lang="en-US" altLang="en-US" sz="2400" b="1" dirty="0">
              <a:solidFill>
                <a:srgbClr val="FF0000"/>
              </a:solidFill>
              <a:latin typeface="Times" panose="02020603050405020304" pitchFamily="18" charset="0"/>
            </a:endParaRPr>
          </a:p>
        </p:txBody>
      </p:sp>
      <p:sp>
        <p:nvSpPr>
          <p:cNvPr id="67591" name="Line 7"/>
          <p:cNvSpPr>
            <a:spLocks noChangeShapeType="1"/>
          </p:cNvSpPr>
          <p:nvPr/>
        </p:nvSpPr>
        <p:spPr bwMode="auto">
          <a:xfrm flipV="1">
            <a:off x="4435928" y="4495800"/>
            <a:ext cx="0" cy="6858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67592" name="Line 8"/>
          <p:cNvSpPr>
            <a:spLocks noChangeShapeType="1"/>
          </p:cNvSpPr>
          <p:nvPr/>
        </p:nvSpPr>
        <p:spPr bwMode="auto">
          <a:xfrm flipV="1">
            <a:off x="7119257" y="4495800"/>
            <a:ext cx="0" cy="7620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Tree>
    <p:extLst>
      <p:ext uri="{BB962C8B-B14F-4D97-AF65-F5344CB8AC3E}">
        <p14:creationId xmlns:p14="http://schemas.microsoft.com/office/powerpoint/2010/main" val="208833825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blinds(horizontal)">
                                      <p:cBhvr>
                                        <p:cTn id="7" dur="500"/>
                                        <p:tgtEl>
                                          <p:spTgt spid="6758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7587">
                                            <p:txEl>
                                              <p:pRg st="1" end="1"/>
                                            </p:txEl>
                                          </p:spTgt>
                                        </p:tgtEl>
                                        <p:attrNameLst>
                                          <p:attrName>style.visibility</p:attrName>
                                        </p:attrNameLst>
                                      </p:cBhvr>
                                      <p:to>
                                        <p:strVal val="visible"/>
                                      </p:to>
                                    </p:set>
                                    <p:animEffect transition="in" filter="blinds(horizontal)">
                                      <p:cBhvr>
                                        <p:cTn id="10" dur="500"/>
                                        <p:tgtEl>
                                          <p:spTgt spid="6758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67587">
                                            <p:txEl>
                                              <p:pRg st="3" end="3"/>
                                            </p:txEl>
                                          </p:spTgt>
                                        </p:tgtEl>
                                        <p:attrNameLst>
                                          <p:attrName>style.visibility</p:attrName>
                                        </p:attrNameLst>
                                      </p:cBhvr>
                                      <p:to>
                                        <p:strVal val="visible"/>
                                      </p:to>
                                    </p:set>
                                    <p:animEffect transition="in" filter="checkerboard(across)">
                                      <p:cBhvr>
                                        <p:cTn id="15" dur="500"/>
                                        <p:tgtEl>
                                          <p:spTgt spid="67587">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67588"/>
                                        </p:tgtEl>
                                        <p:attrNameLst>
                                          <p:attrName>style.visibility</p:attrName>
                                        </p:attrNameLst>
                                      </p:cBhvr>
                                      <p:to>
                                        <p:strVal val="visible"/>
                                      </p:to>
                                    </p:set>
                                    <p:animEffect transition="in" filter="checkerboard(across)">
                                      <p:cBhvr>
                                        <p:cTn id="18" dur="500"/>
                                        <p:tgtEl>
                                          <p:spTgt spid="67588"/>
                                        </p:tgtEl>
                                      </p:cBhvr>
                                    </p:animEffect>
                                  </p:childTnLst>
                                </p:cTn>
                              </p:par>
                              <p:par>
                                <p:cTn id="19" presetID="5" presetClass="entr" presetSubtype="10" fill="hold" nodeType="withEffect">
                                  <p:stCondLst>
                                    <p:cond delay="0"/>
                                  </p:stCondLst>
                                  <p:childTnLst>
                                    <p:set>
                                      <p:cBhvr>
                                        <p:cTn id="20" dur="1" fill="hold">
                                          <p:stCondLst>
                                            <p:cond delay="0"/>
                                          </p:stCondLst>
                                        </p:cTn>
                                        <p:tgtEl>
                                          <p:spTgt spid="67589"/>
                                        </p:tgtEl>
                                        <p:attrNameLst>
                                          <p:attrName>style.visibility</p:attrName>
                                        </p:attrNameLst>
                                      </p:cBhvr>
                                      <p:to>
                                        <p:strVal val="visible"/>
                                      </p:to>
                                    </p:set>
                                    <p:animEffect transition="in" filter="checkerboard(across)">
                                      <p:cBhvr>
                                        <p:cTn id="21" dur="500"/>
                                        <p:tgtEl>
                                          <p:spTgt spid="6758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67591"/>
                                        </p:tgtEl>
                                        <p:attrNameLst>
                                          <p:attrName>style.visibility</p:attrName>
                                        </p:attrNameLst>
                                      </p:cBhvr>
                                      <p:to>
                                        <p:strVal val="visible"/>
                                      </p:to>
                                    </p:set>
                                    <p:animEffect transition="in" filter="checkerboard(across)">
                                      <p:cBhvr>
                                        <p:cTn id="26" dur="500"/>
                                        <p:tgtEl>
                                          <p:spTgt spid="67591"/>
                                        </p:tgtEl>
                                      </p:cBhvr>
                                    </p:animEffect>
                                  </p:childTnLst>
                                </p:cTn>
                              </p:par>
                              <p:par>
                                <p:cTn id="27" presetID="5" presetClass="entr" presetSubtype="10" fill="hold" nodeType="withEffect">
                                  <p:stCondLst>
                                    <p:cond delay="0"/>
                                  </p:stCondLst>
                                  <p:childTnLst>
                                    <p:set>
                                      <p:cBhvr>
                                        <p:cTn id="28" dur="1" fill="hold">
                                          <p:stCondLst>
                                            <p:cond delay="0"/>
                                          </p:stCondLst>
                                        </p:cTn>
                                        <p:tgtEl>
                                          <p:spTgt spid="67592"/>
                                        </p:tgtEl>
                                        <p:attrNameLst>
                                          <p:attrName>style.visibility</p:attrName>
                                        </p:attrNameLst>
                                      </p:cBhvr>
                                      <p:to>
                                        <p:strVal val="visible"/>
                                      </p:to>
                                    </p:set>
                                    <p:animEffect transition="in" filter="checkerboard(across)">
                                      <p:cBhvr>
                                        <p:cTn id="29" dur="500"/>
                                        <p:tgtEl>
                                          <p:spTgt spid="6759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7590"/>
                                        </p:tgtEl>
                                        <p:attrNameLst>
                                          <p:attrName>style.visibility</p:attrName>
                                        </p:attrNameLst>
                                      </p:cBhvr>
                                      <p:to>
                                        <p:strVal val="visible"/>
                                      </p:to>
                                    </p:set>
                                    <p:animEffect transition="in" filter="blinds(horizontal)">
                                      <p:cBhvr>
                                        <p:cTn id="34" dur="500"/>
                                        <p:tgtEl>
                                          <p:spTgt spid="67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a:xfrm>
            <a:off x="795528" y="585216"/>
            <a:ext cx="9720072" cy="900684"/>
          </a:xfrm>
        </p:spPr>
        <p:txBody>
          <a:bodyPr>
            <a:normAutofit/>
          </a:bodyPr>
          <a:lstStyle/>
          <a:p>
            <a:r>
              <a:rPr lang="en-US" altLang="en-US" sz="4000" b="1" dirty="0">
                <a:solidFill>
                  <a:srgbClr val="FF0000"/>
                </a:solidFill>
              </a:rPr>
              <a:t>Describing RNA</a:t>
            </a:r>
            <a:endParaRPr lang="en-US" altLang="en-US" sz="4000" b="1" dirty="0"/>
          </a:p>
        </p:txBody>
      </p:sp>
      <p:sp>
        <p:nvSpPr>
          <p:cNvPr id="4099" name="Rectangle 3"/>
          <p:cNvSpPr>
            <a:spLocks noGrp="1" noRot="1" noChangeArrowheads="1"/>
          </p:cNvSpPr>
          <p:nvPr>
            <p:ph type="body" idx="1"/>
          </p:nvPr>
        </p:nvSpPr>
        <p:spPr>
          <a:xfrm>
            <a:off x="535510" y="1747157"/>
            <a:ext cx="5387773" cy="4767943"/>
          </a:xfrm>
        </p:spPr>
        <p:txBody>
          <a:bodyPr>
            <a:normAutofit/>
          </a:bodyPr>
          <a:lstStyle/>
          <a:p>
            <a:pPr marL="0" indent="0">
              <a:lnSpc>
                <a:spcPct val="80000"/>
              </a:lnSpc>
              <a:buNone/>
            </a:pPr>
            <a:r>
              <a:rPr lang="en-US" altLang="en-US" sz="2000" dirty="0"/>
              <a:t>PROTEINS ARE MADE BY DECODING THE INFORMATION IN DNA FROM DNA TO RNA AND EVENTUALLY TO A CHAIN OF AMINOACIDS</a:t>
            </a:r>
          </a:p>
          <a:p>
            <a:pPr>
              <a:lnSpc>
                <a:spcPct val="80000"/>
              </a:lnSpc>
            </a:pPr>
            <a:r>
              <a:rPr lang="en-US" altLang="en-US" sz="2000" dirty="0">
                <a:solidFill>
                  <a:srgbClr val="FF0000"/>
                </a:solidFill>
              </a:rPr>
              <a:t>DNA codes for the formation of </a:t>
            </a:r>
            <a:r>
              <a:rPr lang="en-US" altLang="en-US" sz="2000" b="1" dirty="0">
                <a:solidFill>
                  <a:srgbClr val="FF0000"/>
                </a:solidFill>
              </a:rPr>
              <a:t>RNA</a:t>
            </a:r>
            <a:r>
              <a:rPr lang="en-US" altLang="en-US" sz="2000" dirty="0">
                <a:solidFill>
                  <a:srgbClr val="FF0000"/>
                </a:solidFill>
              </a:rPr>
              <a:t> in the nucleus of the cell.  </a:t>
            </a:r>
          </a:p>
          <a:p>
            <a:pPr>
              <a:lnSpc>
                <a:spcPct val="80000"/>
              </a:lnSpc>
              <a:buFont typeface="Arial" panose="020B0604020202020204" pitchFamily="34" charset="0"/>
              <a:buNone/>
            </a:pPr>
            <a:r>
              <a:rPr lang="en-US" altLang="en-US" sz="2000" dirty="0">
                <a:solidFill>
                  <a:srgbClr val="FF0000"/>
                </a:solidFill>
              </a:rPr>
              <a:t>	RNA is short for </a:t>
            </a:r>
            <a:r>
              <a:rPr lang="en-US" altLang="en-US" sz="2000" dirty="0"/>
              <a:t>another kind of nucleic acid called </a:t>
            </a:r>
            <a:r>
              <a:rPr lang="en-US" altLang="en-US" sz="2000" b="1" u="sng" dirty="0">
                <a:solidFill>
                  <a:srgbClr val="FF0000"/>
                </a:solidFill>
              </a:rPr>
              <a:t>r</a:t>
            </a:r>
            <a:r>
              <a:rPr lang="en-US" altLang="en-US" sz="2000" b="1" dirty="0">
                <a:solidFill>
                  <a:srgbClr val="FF0000"/>
                </a:solidFill>
              </a:rPr>
              <a:t>ibo</a:t>
            </a:r>
            <a:r>
              <a:rPr lang="en-US" altLang="en-US" sz="2000" b="1" u="sng" dirty="0">
                <a:solidFill>
                  <a:srgbClr val="FF0000"/>
                </a:solidFill>
              </a:rPr>
              <a:t>n</a:t>
            </a:r>
            <a:r>
              <a:rPr lang="en-US" altLang="en-US" sz="2000" b="1" dirty="0">
                <a:solidFill>
                  <a:srgbClr val="FF0000"/>
                </a:solidFill>
              </a:rPr>
              <a:t>ucleic </a:t>
            </a:r>
            <a:r>
              <a:rPr lang="en-US" altLang="en-US" sz="2000" b="1" u="sng" dirty="0">
                <a:solidFill>
                  <a:srgbClr val="FF0000"/>
                </a:solidFill>
              </a:rPr>
              <a:t>a</a:t>
            </a:r>
            <a:r>
              <a:rPr lang="en-US" altLang="en-US" sz="2000" b="1" dirty="0">
                <a:solidFill>
                  <a:srgbClr val="FF0000"/>
                </a:solidFill>
              </a:rPr>
              <a:t>cid</a:t>
            </a:r>
            <a:r>
              <a:rPr lang="en-US" altLang="en-US" sz="2000" dirty="0">
                <a:solidFill>
                  <a:srgbClr val="FF0000"/>
                </a:solidFill>
              </a:rPr>
              <a:t>.   RNA is very similar in structure to DNA except for three small differences. </a:t>
            </a:r>
            <a:r>
              <a:rPr lang="en-US" altLang="en-US" sz="2000" dirty="0"/>
              <a:t> </a:t>
            </a:r>
            <a:r>
              <a:rPr lang="en-US" altLang="en-US" sz="2000" dirty="0">
                <a:solidFill>
                  <a:srgbClr val="FF0000"/>
                </a:solidFill>
              </a:rPr>
              <a:t>These are; the fact that RNA is a single stranded molecule, and it lacks the base thymine (T) as it is replaced by the base uracil (U), and its five carbon sugar ribose has one more oxygen atom than the sugar deoxyribose in DNA.      </a:t>
            </a:r>
          </a:p>
          <a:p>
            <a:pPr>
              <a:lnSpc>
                <a:spcPct val="80000"/>
              </a:lnSpc>
            </a:pPr>
            <a:r>
              <a:rPr lang="en-US" altLang="en-US" sz="2000" dirty="0">
                <a:solidFill>
                  <a:srgbClr val="FF0000"/>
                </a:solidFill>
              </a:rPr>
              <a:t>Three different types of RNA exist,</a:t>
            </a:r>
            <a:r>
              <a:rPr lang="en-US" altLang="en-US" sz="2000" b="1" dirty="0">
                <a:solidFill>
                  <a:srgbClr val="FF0000"/>
                </a:solidFill>
              </a:rPr>
              <a:t> mRNA</a:t>
            </a:r>
            <a:r>
              <a:rPr lang="en-US" altLang="en-US" sz="2000" dirty="0">
                <a:solidFill>
                  <a:srgbClr val="FF0000"/>
                </a:solidFill>
              </a:rPr>
              <a:t> or </a:t>
            </a:r>
            <a:r>
              <a:rPr lang="en-US" altLang="en-US" sz="2000" b="1" dirty="0">
                <a:solidFill>
                  <a:srgbClr val="FF0000"/>
                </a:solidFill>
              </a:rPr>
              <a:t>messenger RNA</a:t>
            </a:r>
            <a:r>
              <a:rPr lang="en-US" altLang="en-US" sz="2000" dirty="0">
                <a:solidFill>
                  <a:srgbClr val="FF0000"/>
                </a:solidFill>
              </a:rPr>
              <a:t>, </a:t>
            </a:r>
            <a:r>
              <a:rPr lang="en-US" altLang="en-US" sz="2000" b="1" dirty="0" err="1">
                <a:solidFill>
                  <a:srgbClr val="FF0000"/>
                </a:solidFill>
              </a:rPr>
              <a:t>tRNA</a:t>
            </a:r>
            <a:r>
              <a:rPr lang="en-US" altLang="en-US" sz="2000" dirty="0">
                <a:solidFill>
                  <a:srgbClr val="FF0000"/>
                </a:solidFill>
              </a:rPr>
              <a:t> or </a:t>
            </a:r>
            <a:r>
              <a:rPr lang="en-US" altLang="en-US" sz="2000" b="1" dirty="0">
                <a:solidFill>
                  <a:srgbClr val="FF0000"/>
                </a:solidFill>
              </a:rPr>
              <a:t>transfer RNA</a:t>
            </a:r>
            <a:r>
              <a:rPr lang="en-US" altLang="en-US" sz="2000" dirty="0">
                <a:solidFill>
                  <a:srgbClr val="FF0000"/>
                </a:solidFill>
              </a:rPr>
              <a:t>, </a:t>
            </a:r>
            <a:r>
              <a:rPr lang="en-US" altLang="en-US" sz="2000" dirty="0"/>
              <a:t>and </a:t>
            </a:r>
            <a:r>
              <a:rPr lang="en-US" altLang="en-US" sz="2000" b="1" dirty="0" err="1"/>
              <a:t>rRNA</a:t>
            </a:r>
            <a:r>
              <a:rPr lang="en-US" altLang="en-US" sz="2000" dirty="0"/>
              <a:t> or </a:t>
            </a:r>
            <a:r>
              <a:rPr lang="en-US" altLang="en-US" sz="2000" b="1" dirty="0"/>
              <a:t>ribosomal RNA.</a:t>
            </a:r>
            <a:r>
              <a:rPr lang="en-US" altLang="en-US" sz="2000" dirty="0"/>
              <a:t> </a:t>
            </a:r>
          </a:p>
        </p:txBody>
      </p:sp>
      <p:pic>
        <p:nvPicPr>
          <p:cNvPr id="4" name="Picture 3"/>
          <p:cNvPicPr>
            <a:picLocks noChangeAspect="1"/>
          </p:cNvPicPr>
          <p:nvPr/>
        </p:nvPicPr>
        <p:blipFill rotWithShape="1">
          <a:blip r:embed="rId2"/>
          <a:srcRect l="2517" t="22196" r="35133" b="15625"/>
          <a:stretch/>
        </p:blipFill>
        <p:spPr>
          <a:xfrm>
            <a:off x="5923283" y="2046722"/>
            <a:ext cx="6268717" cy="3514829"/>
          </a:xfrm>
          <a:prstGeom prst="rect">
            <a:avLst/>
          </a:prstGeom>
        </p:spPr>
      </p:pic>
    </p:spTree>
    <p:extLst>
      <p:ext uri="{BB962C8B-B14F-4D97-AF65-F5344CB8AC3E}">
        <p14:creationId xmlns:p14="http://schemas.microsoft.com/office/powerpoint/2010/main" val="1432772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Effect transition="in" filter="blinds(horizontal)">
                                      <p:cBhvr>
                                        <p:cTn id="7" dur="500"/>
                                        <p:tgtEl>
                                          <p:spTgt spid="40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99">
                                            <p:txEl>
                                              <p:pRg st="0" end="0"/>
                                            </p:txEl>
                                          </p:spTgt>
                                        </p:tgtEl>
                                        <p:attrNameLst>
                                          <p:attrName>style.visibility</p:attrName>
                                        </p:attrNameLst>
                                      </p:cBhvr>
                                      <p:to>
                                        <p:strVal val="visible"/>
                                      </p:to>
                                    </p:set>
                                    <p:animEffect transition="in" filter="blinds(horizontal)">
                                      <p:cBhvr>
                                        <p:cTn id="12" dur="500"/>
                                        <p:tgtEl>
                                          <p:spTgt spid="40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099">
                                            <p:txEl>
                                              <p:pRg st="3" end="3"/>
                                            </p:txEl>
                                          </p:spTgt>
                                        </p:tgtEl>
                                        <p:attrNameLst>
                                          <p:attrName>style.visibility</p:attrName>
                                        </p:attrNameLst>
                                      </p:cBhvr>
                                      <p:to>
                                        <p:strVal val="visible"/>
                                      </p:to>
                                    </p:set>
                                    <p:animEffect transition="in" filter="blinds(horizontal)">
                                      <p:cBhvr>
                                        <p:cTn id="17"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1024128" y="585216"/>
            <a:ext cx="9720072" cy="545494"/>
          </a:xfrm>
        </p:spPr>
        <p:txBody>
          <a:bodyPr>
            <a:normAutofit fontScale="90000"/>
          </a:bodyPr>
          <a:lstStyle/>
          <a:p>
            <a:r>
              <a:rPr lang="en-US" altLang="en-US" sz="4000" b="1" dirty="0">
                <a:solidFill>
                  <a:schemeClr val="tx1"/>
                </a:solidFill>
              </a:rPr>
              <a:t>Describing Triplets</a:t>
            </a:r>
          </a:p>
        </p:txBody>
      </p:sp>
      <p:sp>
        <p:nvSpPr>
          <p:cNvPr id="29699" name="Rectangle 3"/>
          <p:cNvSpPr>
            <a:spLocks noGrp="1" noRot="1" noChangeArrowheads="1"/>
          </p:cNvSpPr>
          <p:nvPr>
            <p:ph type="body" idx="1"/>
          </p:nvPr>
        </p:nvSpPr>
        <p:spPr>
          <a:xfrm>
            <a:off x="835742" y="1219201"/>
            <a:ext cx="9375058" cy="4906963"/>
          </a:xfrm>
        </p:spPr>
        <p:txBody>
          <a:bodyPr>
            <a:normAutofit/>
          </a:bodyPr>
          <a:lstStyle/>
          <a:p>
            <a:r>
              <a:rPr lang="en-AU" sz="2800" dirty="0"/>
              <a:t>The genetic code is written in three-nucleotide “words”. Since there are twenty amino acids and only four kinds of bases in DNA, a single base cannot determine which amino acid will be used in a protein sequence. Instead, the nucleotides in DNA are grouped into threes (a triplet). Each triplet contains the code for a single amino acid. This series of nucleotide triplets forms the basis of the genetic code.</a:t>
            </a:r>
            <a:endParaRPr lang="en-US" altLang="en-US" sz="2800" dirty="0"/>
          </a:p>
          <a:p>
            <a:endParaRPr lang="en-US" altLang="en-US" dirty="0"/>
          </a:p>
        </p:txBody>
      </p:sp>
      <p:sp>
        <p:nvSpPr>
          <p:cNvPr id="29701" name="Rectangle 5"/>
          <p:cNvSpPr>
            <a:spLocks noChangeArrowheads="1"/>
          </p:cNvSpPr>
          <p:nvPr/>
        </p:nvSpPr>
        <p:spPr bwMode="auto">
          <a:xfrm>
            <a:off x="1524001" y="1953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spTree>
    <p:extLst>
      <p:ext uri="{BB962C8B-B14F-4D97-AF65-F5344CB8AC3E}">
        <p14:creationId xmlns:p14="http://schemas.microsoft.com/office/powerpoint/2010/main" val="4026234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144" t="21696" r="34907" b="15446"/>
          <a:stretch/>
        </p:blipFill>
        <p:spPr>
          <a:xfrm>
            <a:off x="621045" y="3391325"/>
            <a:ext cx="5845069" cy="3281443"/>
          </a:xfrm>
          <a:prstGeom prst="rect">
            <a:avLst/>
          </a:prstGeom>
        </p:spPr>
      </p:pic>
      <p:pic>
        <p:nvPicPr>
          <p:cNvPr id="3" name="Picture 2"/>
          <p:cNvPicPr>
            <a:picLocks noChangeAspect="1"/>
          </p:cNvPicPr>
          <p:nvPr/>
        </p:nvPicPr>
        <p:blipFill rotWithShape="1">
          <a:blip r:embed="rId3"/>
          <a:srcRect l="6059" t="23482" r="35710" b="15446"/>
          <a:stretch/>
        </p:blipFill>
        <p:spPr>
          <a:xfrm>
            <a:off x="6902030" y="3391325"/>
            <a:ext cx="4142682" cy="2442754"/>
          </a:xfrm>
          <a:prstGeom prst="rect">
            <a:avLst/>
          </a:prstGeom>
        </p:spPr>
      </p:pic>
      <p:sp>
        <p:nvSpPr>
          <p:cNvPr id="4" name="Rectangle 3"/>
          <p:cNvSpPr txBox="1">
            <a:spLocks noRot="1" noChangeArrowheads="1"/>
          </p:cNvSpPr>
          <p:nvPr/>
        </p:nvSpPr>
        <p:spPr>
          <a:xfrm>
            <a:off x="914400" y="1162637"/>
            <a:ext cx="10607457" cy="1459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dirty="0"/>
              <a:t>The DNA does not leave the cell’s nucleus during protein synthesis. Instead the code must be transcribed (copied) into another nucleic acid, </a:t>
            </a:r>
            <a:r>
              <a:rPr lang="en-AU" sz="2400" b="1" dirty="0"/>
              <a:t>messenger RNA </a:t>
            </a:r>
            <a:r>
              <a:rPr lang="en-AU" sz="2400" dirty="0"/>
              <a:t>(</a:t>
            </a:r>
            <a:r>
              <a:rPr lang="en-AU" sz="2400" b="1" dirty="0"/>
              <a:t>mRNA</a:t>
            </a:r>
            <a:r>
              <a:rPr lang="en-AU" sz="2400" dirty="0"/>
              <a:t>). The process of transferring the code from DNA to mRNA is called </a:t>
            </a:r>
            <a:r>
              <a:rPr lang="en-AU" sz="2400" b="1" dirty="0"/>
              <a:t>transcription</a:t>
            </a:r>
            <a:r>
              <a:rPr lang="en-AU" sz="2400" dirty="0"/>
              <a:t>.</a:t>
            </a:r>
            <a:endParaRPr lang="en-US" altLang="en-US" sz="2400" b="1" dirty="0">
              <a:solidFill>
                <a:srgbClr val="FF0000"/>
              </a:solidFill>
            </a:endParaRPr>
          </a:p>
          <a:p>
            <a:r>
              <a:rPr lang="en-US" altLang="en-US" sz="2400" b="1" dirty="0">
                <a:solidFill>
                  <a:srgbClr val="FF0000"/>
                </a:solidFill>
              </a:rPr>
              <a:t>Transcription</a:t>
            </a:r>
            <a:r>
              <a:rPr lang="en-US" altLang="en-US" sz="2400" dirty="0">
                <a:solidFill>
                  <a:srgbClr val="FF0000"/>
                </a:solidFill>
              </a:rPr>
              <a:t> is the stage of protein synthesis in which the information in DNA (a section referred to as a gene) for making a protein is transferred (transcribed) to an RNA molecule. </a:t>
            </a:r>
          </a:p>
        </p:txBody>
      </p:sp>
      <p:sp>
        <p:nvSpPr>
          <p:cNvPr id="6" name="Rectangle 2"/>
          <p:cNvSpPr txBox="1">
            <a:spLocks noRot="1" noChangeArrowheads="1"/>
          </p:cNvSpPr>
          <p:nvPr/>
        </p:nvSpPr>
        <p:spPr>
          <a:xfrm>
            <a:off x="914400" y="607855"/>
            <a:ext cx="9720072" cy="492797"/>
          </a:xfrm>
          <a:prstGeom prst="rect">
            <a:avLst/>
          </a:prstGeom>
        </p:spPr>
        <p:txBody>
          <a:bodyP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ltLang="en-US" sz="4000" b="1" dirty="0">
                <a:solidFill>
                  <a:srgbClr val="FF0000"/>
                </a:solidFill>
              </a:rPr>
              <a:t>Stages of protein Synthesis: Transcription </a:t>
            </a:r>
            <a:endParaRPr lang="en-US" altLang="en-US" sz="4000" b="1" dirty="0"/>
          </a:p>
        </p:txBody>
      </p:sp>
    </p:spTree>
    <p:extLst>
      <p:ext uri="{BB962C8B-B14F-4D97-AF65-F5344CB8AC3E}">
        <p14:creationId xmlns:p14="http://schemas.microsoft.com/office/powerpoint/2010/main" val="56385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Rot="1" noChangeArrowheads="1"/>
          </p:cNvSpPr>
          <p:nvPr/>
        </p:nvSpPr>
        <p:spPr>
          <a:xfrm>
            <a:off x="534469" y="2427129"/>
            <a:ext cx="5728679" cy="37784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solidFill>
                  <a:srgbClr val="FF0000"/>
                </a:solidFill>
              </a:rPr>
              <a:t>As the RNA polymerase moves along the template DNA strand, it adds an RNA nucleotide that is complementary to the DNA.</a:t>
            </a:r>
            <a:endParaRPr lang="en-US" altLang="en-US" sz="2000" dirty="0">
              <a:solidFill>
                <a:srgbClr val="FF0000"/>
              </a:solidFill>
            </a:endParaRPr>
          </a:p>
          <a:p>
            <a:r>
              <a:rPr lang="en-US" altLang="en-US" sz="2000" dirty="0">
                <a:solidFill>
                  <a:srgbClr val="FF0000"/>
                </a:solidFill>
              </a:rPr>
              <a:t>The mRNA will be used to make a specific protein that was encoded in the DNA. </a:t>
            </a:r>
          </a:p>
          <a:p>
            <a:r>
              <a:rPr lang="en-AU" sz="2000" dirty="0"/>
              <a:t>RNA molecules do not have thymine, instead uracil is used as a complement to adenine. </a:t>
            </a:r>
          </a:p>
          <a:p>
            <a:r>
              <a:rPr lang="en-AU" sz="2000" dirty="0"/>
              <a:t>When the messenger RNA is complete, it is able to detach and the two DNA chains then re-join.</a:t>
            </a:r>
          </a:p>
          <a:p>
            <a:pPr marL="0" indent="0">
              <a:buNone/>
            </a:pPr>
            <a:r>
              <a:rPr lang="en-AU" sz="2000" dirty="0">
                <a:solidFill>
                  <a:srgbClr val="FF0000"/>
                </a:solidFill>
              </a:rPr>
              <a:t>Draw and annotate the diagram</a:t>
            </a:r>
          </a:p>
        </p:txBody>
      </p:sp>
      <p:sp>
        <p:nvSpPr>
          <p:cNvPr id="5" name="Rectangle 2"/>
          <p:cNvSpPr txBox="1">
            <a:spLocks noRot="1" noChangeArrowheads="1"/>
          </p:cNvSpPr>
          <p:nvPr/>
        </p:nvSpPr>
        <p:spPr>
          <a:xfrm>
            <a:off x="914400" y="607855"/>
            <a:ext cx="9720072" cy="492797"/>
          </a:xfrm>
          <a:prstGeom prst="rect">
            <a:avLst/>
          </a:prstGeom>
        </p:spPr>
        <p:txBody>
          <a:bodyP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ltLang="en-US" sz="4000" b="1" dirty="0">
                <a:solidFill>
                  <a:srgbClr val="FF0000"/>
                </a:solidFill>
              </a:rPr>
              <a:t>Stages of protein Synthesis: Transcription </a:t>
            </a:r>
            <a:endParaRPr lang="en-US" altLang="en-US" sz="4000" b="1" dirty="0"/>
          </a:p>
        </p:txBody>
      </p:sp>
      <p:sp>
        <p:nvSpPr>
          <p:cNvPr id="6" name="Rectangle 3"/>
          <p:cNvSpPr txBox="1">
            <a:spLocks noRot="1" noChangeArrowheads="1"/>
          </p:cNvSpPr>
          <p:nvPr/>
        </p:nvSpPr>
        <p:spPr>
          <a:xfrm>
            <a:off x="534469" y="1284305"/>
            <a:ext cx="10811957" cy="13105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dirty="0"/>
              <a:t>To initiate the process of transcription the enzyme helicase unwinds and unzips the double strand to expose the nitrogen bases that will form the template for the mRNA.</a:t>
            </a:r>
            <a:r>
              <a:rPr lang="en-US" altLang="en-US" sz="2000" dirty="0">
                <a:solidFill>
                  <a:srgbClr val="FF0000"/>
                </a:solidFill>
              </a:rPr>
              <a:t> </a:t>
            </a:r>
          </a:p>
          <a:p>
            <a:r>
              <a:rPr lang="en-US" altLang="en-US" sz="2000" dirty="0">
                <a:solidFill>
                  <a:srgbClr val="FF0000"/>
                </a:solidFill>
              </a:rPr>
              <a:t>RNA polymerase binds to a segment of DNA where a certain gene sequence is located. </a:t>
            </a:r>
          </a:p>
          <a:p>
            <a:endParaRPr lang="en-US" altLang="en-US" sz="20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147" y="2427129"/>
            <a:ext cx="5942961" cy="3778462"/>
          </a:xfrm>
          <a:prstGeom prst="rect">
            <a:avLst/>
          </a:prstGeom>
        </p:spPr>
      </p:pic>
    </p:spTree>
    <p:extLst>
      <p:ext uri="{BB962C8B-B14F-4D97-AF65-F5344CB8AC3E}">
        <p14:creationId xmlns:p14="http://schemas.microsoft.com/office/powerpoint/2010/main" val="316459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blinds(horizontal)">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blinds(horizontal)">
                                      <p:cBhvr>
                                        <p:cTn id="3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Rot="1" noChangeArrowheads="1"/>
          </p:cNvSpPr>
          <p:nvPr>
            <p:ph type="body" idx="1"/>
          </p:nvPr>
        </p:nvSpPr>
        <p:spPr>
          <a:xfrm>
            <a:off x="835742" y="1219201"/>
            <a:ext cx="9375058" cy="4906963"/>
          </a:xfrm>
        </p:spPr>
        <p:txBody>
          <a:bodyPr>
            <a:normAutofit/>
          </a:bodyPr>
          <a:lstStyle/>
          <a:p>
            <a:pPr marL="0" indent="0">
              <a:buNone/>
            </a:pPr>
            <a:r>
              <a:rPr lang="en-AU" sz="2400" dirty="0">
                <a:solidFill>
                  <a:srgbClr val="FF0000"/>
                </a:solidFill>
              </a:rPr>
              <a:t>The triplets on DNA have now been transcribed into </a:t>
            </a:r>
            <a:r>
              <a:rPr lang="en-AU" sz="2400" b="1" dirty="0">
                <a:solidFill>
                  <a:srgbClr val="FF0000"/>
                </a:solidFill>
              </a:rPr>
              <a:t>codons </a:t>
            </a:r>
            <a:r>
              <a:rPr lang="en-AU" sz="2400" dirty="0">
                <a:solidFill>
                  <a:srgbClr val="FF0000"/>
                </a:solidFill>
              </a:rPr>
              <a:t>on the mRNA.</a:t>
            </a:r>
          </a:p>
          <a:p>
            <a:pPr lvl="2">
              <a:buFont typeface="Wingdings" panose="05000000000000000000" pitchFamily="2" charset="2"/>
              <a:buChar char="Ø"/>
            </a:pPr>
            <a:r>
              <a:rPr lang="fr-FR" sz="2400" dirty="0"/>
              <a:t>DNA base </a:t>
            </a:r>
            <a:r>
              <a:rPr lang="fr-FR" sz="2400" dirty="0" err="1"/>
              <a:t>sequence</a:t>
            </a:r>
            <a:r>
              <a:rPr lang="fr-FR" sz="2400" dirty="0"/>
              <a:t> (triplet codes):GTG ACC TAT CGA</a:t>
            </a:r>
          </a:p>
          <a:p>
            <a:pPr lvl="2">
              <a:buFont typeface="Wingdings" panose="05000000000000000000" pitchFamily="2" charset="2"/>
              <a:buChar char="Ø"/>
            </a:pPr>
            <a:r>
              <a:rPr lang="fr-FR" sz="2400" dirty="0" err="1"/>
              <a:t>mRNA</a:t>
            </a:r>
            <a:r>
              <a:rPr lang="fr-FR" sz="2400" dirty="0"/>
              <a:t> base </a:t>
            </a:r>
            <a:r>
              <a:rPr lang="fr-FR" sz="2400" dirty="0" err="1"/>
              <a:t>sequence</a:t>
            </a:r>
            <a:r>
              <a:rPr lang="fr-FR" sz="2400" dirty="0"/>
              <a:t> (triplet codons):CAC UGG AUA GCU</a:t>
            </a:r>
            <a:endParaRPr lang="en-AU" sz="2400" dirty="0"/>
          </a:p>
          <a:p>
            <a:pPr marL="0" indent="0">
              <a:buNone/>
            </a:pPr>
            <a:r>
              <a:rPr lang="en-US" altLang="en-US" sz="2400" b="1" dirty="0">
                <a:solidFill>
                  <a:srgbClr val="FF0000"/>
                </a:solidFill>
                <a:effectLst/>
              </a:rPr>
              <a:t>Codons</a:t>
            </a:r>
            <a:r>
              <a:rPr lang="en-US" altLang="en-US" sz="2400" b="1" dirty="0">
                <a:effectLst/>
              </a:rPr>
              <a:t> </a:t>
            </a:r>
            <a:r>
              <a:rPr lang="en-US" altLang="en-US" sz="2400" dirty="0">
                <a:effectLst/>
              </a:rPr>
              <a:t>– </a:t>
            </a:r>
            <a:r>
              <a:rPr lang="en-US" altLang="en-US" sz="2400" dirty="0">
                <a:solidFill>
                  <a:srgbClr val="FF0000"/>
                </a:solidFill>
              </a:rPr>
              <a:t>a three-nucleotide sequence in DNA or mRNA that encodes for an amino acid or signifies a stop signal are referred to as a Codon and are transcribed from the triplets .</a:t>
            </a:r>
          </a:p>
          <a:p>
            <a:endParaRPr lang="en-US" altLang="en-US" dirty="0"/>
          </a:p>
        </p:txBody>
      </p:sp>
      <p:sp>
        <p:nvSpPr>
          <p:cNvPr id="29701" name="Rectangle 5"/>
          <p:cNvSpPr>
            <a:spLocks noChangeArrowheads="1"/>
          </p:cNvSpPr>
          <p:nvPr/>
        </p:nvSpPr>
        <p:spPr bwMode="auto">
          <a:xfrm>
            <a:off x="1524001" y="1953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graphicFrame>
        <p:nvGraphicFramePr>
          <p:cNvPr id="29700" name="Object 4"/>
          <p:cNvGraphicFramePr>
            <a:graphicFrameLocks noChangeAspect="1"/>
          </p:cNvGraphicFramePr>
          <p:nvPr/>
        </p:nvGraphicFramePr>
        <p:xfrm>
          <a:off x="3592461" y="3726077"/>
          <a:ext cx="3861619" cy="1614967"/>
        </p:xfrm>
        <a:graphic>
          <a:graphicData uri="http://schemas.openxmlformats.org/presentationml/2006/ole">
            <mc:AlternateContent xmlns:mc="http://schemas.openxmlformats.org/markup-compatibility/2006">
              <mc:Choice xmlns:v="urn:schemas-microsoft-com:vml" Requires="v">
                <p:oleObj name="Bitmap Image" r:id="rId2" imgW="3572374" imgH="2580952" progId="Paint.Picture">
                  <p:embed/>
                </p:oleObj>
              </mc:Choice>
              <mc:Fallback>
                <p:oleObj name="Bitmap Image" r:id="rId2" imgW="3572374" imgH="2580952" progId="Paint.Picture">
                  <p:embed/>
                  <p:pic>
                    <p:nvPicPr>
                      <p:cNvPr id="2970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461" y="3726077"/>
                        <a:ext cx="3861619" cy="1614967"/>
                      </a:xfrm>
                      <a:prstGeom prst="rect">
                        <a:avLst/>
                      </a:prstGeom>
                      <a:noFill/>
                    </p:spPr>
                  </p:pic>
                </p:oleObj>
              </mc:Fallback>
            </mc:AlternateContent>
          </a:graphicData>
        </a:graphic>
      </p:graphicFrame>
      <p:sp>
        <p:nvSpPr>
          <p:cNvPr id="29702" name="Rectangle 6"/>
          <p:cNvSpPr>
            <a:spLocks noChangeArrowheads="1"/>
          </p:cNvSpPr>
          <p:nvPr/>
        </p:nvSpPr>
        <p:spPr bwMode="auto">
          <a:xfrm>
            <a:off x="1738574" y="5364272"/>
            <a:ext cx="8291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en-US" dirty="0">
                <a:hlinkClick r:id="rId4"/>
              </a:rPr>
              <a:t>http://</a:t>
            </a:r>
            <a:r>
              <a:rPr lang="en-US" altLang="en-US" sz="1600" dirty="0">
                <a:hlinkClick r:id="rId4"/>
              </a:rPr>
              <a:t>highered.mcgraw-hill.com/sites/0072437316/student_view0/chapter15/animations.html</a:t>
            </a:r>
            <a:r>
              <a:rPr lang="en-US" altLang="en-US" dirty="0">
                <a:hlinkClick r:id="rId4"/>
              </a:rPr>
              <a:t>#</a:t>
            </a:r>
            <a:endParaRPr lang="en-US" altLang="en-US" dirty="0"/>
          </a:p>
        </p:txBody>
      </p:sp>
      <p:sp>
        <p:nvSpPr>
          <p:cNvPr id="7" name="Rectangle 2"/>
          <p:cNvSpPr txBox="1">
            <a:spLocks noRot="1" noChangeArrowheads="1"/>
          </p:cNvSpPr>
          <p:nvPr/>
        </p:nvSpPr>
        <p:spPr>
          <a:xfrm>
            <a:off x="914400" y="698592"/>
            <a:ext cx="9720072" cy="492797"/>
          </a:xfrm>
          <a:prstGeom prst="rect">
            <a:avLst/>
          </a:prstGeom>
        </p:spPr>
        <p:txBody>
          <a:bodyP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ltLang="en-US" sz="4000" b="1" dirty="0">
                <a:solidFill>
                  <a:srgbClr val="FF0000"/>
                </a:solidFill>
              </a:rPr>
              <a:t>Stages of protein Synthesis: Transcription </a:t>
            </a:r>
            <a:endParaRPr lang="en-US" altLang="en-US" sz="4000" b="1" dirty="0"/>
          </a:p>
        </p:txBody>
      </p:sp>
    </p:spTree>
    <p:extLst>
      <p:ext uri="{BB962C8B-B14F-4D97-AF65-F5344CB8AC3E}">
        <p14:creationId xmlns:p14="http://schemas.microsoft.com/office/powerpoint/2010/main" val="1399859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checkerboard(across)">
                                      <p:cBhvr>
                                        <p:cTn id="7" dur="500"/>
                                        <p:tgtEl>
                                          <p:spTgt spid="29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699">
                                            <p:txEl>
                                              <p:pRg st="0" end="0"/>
                                            </p:txEl>
                                          </p:spTgt>
                                        </p:tgtEl>
                                        <p:attrNameLst>
                                          <p:attrName>style.visibility</p:attrName>
                                        </p:attrNameLst>
                                      </p:cBhvr>
                                      <p:to>
                                        <p:strVal val="visible"/>
                                      </p:to>
                                    </p:set>
                                    <p:animEffect transition="in" filter="blinds(horizontal)">
                                      <p:cBhvr>
                                        <p:cTn id="12" dur="500"/>
                                        <p:tgtEl>
                                          <p:spTgt spid="296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9699">
                                            <p:txEl>
                                              <p:pRg st="1" end="1"/>
                                            </p:txEl>
                                          </p:spTgt>
                                        </p:tgtEl>
                                        <p:attrNameLst>
                                          <p:attrName>style.visibility</p:attrName>
                                        </p:attrNameLst>
                                      </p:cBhvr>
                                      <p:to>
                                        <p:strVal val="visible"/>
                                      </p:to>
                                    </p:set>
                                    <p:animEffect transition="in" filter="blinds(horizontal)">
                                      <p:cBhvr>
                                        <p:cTn id="17" dur="500"/>
                                        <p:tgtEl>
                                          <p:spTgt spid="296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9699">
                                            <p:txEl>
                                              <p:pRg st="2" end="2"/>
                                            </p:txEl>
                                          </p:spTgt>
                                        </p:tgtEl>
                                        <p:attrNameLst>
                                          <p:attrName>style.visibility</p:attrName>
                                        </p:attrNameLst>
                                      </p:cBhvr>
                                      <p:to>
                                        <p:strVal val="visible"/>
                                      </p:to>
                                    </p:set>
                                    <p:animEffect transition="in" filter="blinds(horizontal)">
                                      <p:cBhvr>
                                        <p:cTn id="22" dur="500"/>
                                        <p:tgtEl>
                                          <p:spTgt spid="296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9699">
                                            <p:txEl>
                                              <p:pRg st="3" end="3"/>
                                            </p:txEl>
                                          </p:spTgt>
                                        </p:tgtEl>
                                        <p:attrNameLst>
                                          <p:attrName>style.visibility</p:attrName>
                                        </p:attrNameLst>
                                      </p:cBhvr>
                                      <p:to>
                                        <p:strVal val="visible"/>
                                      </p:to>
                                    </p:set>
                                    <p:animEffect transition="in" filter="blinds(horizontal)">
                                      <p:cBhvr>
                                        <p:cTn id="27" dur="500"/>
                                        <p:tgtEl>
                                          <p:spTgt spid="2969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9702"/>
                                        </p:tgtEl>
                                        <p:attrNameLst>
                                          <p:attrName>style.visibility</p:attrName>
                                        </p:attrNameLst>
                                      </p:cBhvr>
                                      <p:to>
                                        <p:strVal val="visible"/>
                                      </p:to>
                                    </p:set>
                                    <p:animEffect transition="in" filter="checkerboard(across)">
                                      <p:cBhvr>
                                        <p:cTn id="32"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6"/>
          <p:cNvSpPr>
            <a:spLocks noChangeArrowheads="1"/>
          </p:cNvSpPr>
          <p:nvPr/>
        </p:nvSpPr>
        <p:spPr bwMode="auto">
          <a:xfrm>
            <a:off x="1524001" y="14917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sp>
        <p:nvSpPr>
          <p:cNvPr id="7" name="Rectangle 2"/>
          <p:cNvSpPr txBox="1">
            <a:spLocks noRot="1" noChangeArrowheads="1"/>
          </p:cNvSpPr>
          <p:nvPr/>
        </p:nvSpPr>
        <p:spPr>
          <a:xfrm>
            <a:off x="765277" y="335768"/>
            <a:ext cx="7002207" cy="1155966"/>
          </a:xfrm>
          <a:prstGeom prst="rect">
            <a:avLst/>
          </a:prstGeom>
        </p:spPr>
        <p:txBody>
          <a:bodyPr>
            <a:normAutofit fontScale="925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ltLang="en-US" sz="4000" b="1" dirty="0">
                <a:solidFill>
                  <a:schemeClr val="tx1"/>
                </a:solidFill>
              </a:rPr>
              <a:t>Stages of protein Synthesis: post transcriptional modifications </a:t>
            </a:r>
          </a:p>
        </p:txBody>
      </p:sp>
      <p:sp>
        <p:nvSpPr>
          <p:cNvPr id="11" name="Rectangle 7"/>
          <p:cNvSpPr>
            <a:spLocks noChangeArrowheads="1"/>
          </p:cNvSpPr>
          <p:nvPr/>
        </p:nvSpPr>
        <p:spPr bwMode="auto">
          <a:xfrm>
            <a:off x="6071010" y="5898229"/>
            <a:ext cx="4953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hangingPunct="1"/>
            <a:r>
              <a:rPr lang="en-US" altLang="en-US" sz="1600" dirty="0">
                <a:hlinkClick r:id="rId2"/>
              </a:rPr>
              <a:t>http://gslc.genetics.utah.edu/units/basics/transcribe/</a:t>
            </a:r>
            <a:endParaRPr lang="en-US" altLang="en-US" sz="1600" dirty="0"/>
          </a:p>
        </p:txBody>
      </p:sp>
      <p:sp>
        <p:nvSpPr>
          <p:cNvPr id="8" name="Text Box 7"/>
          <p:cNvSpPr txBox="1">
            <a:spLocks noChangeArrowheads="1"/>
          </p:cNvSpPr>
          <p:nvPr/>
        </p:nvSpPr>
        <p:spPr bwMode="auto">
          <a:xfrm>
            <a:off x="765276" y="1319485"/>
            <a:ext cx="6618750" cy="269870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AU" dirty="0"/>
              <a:t>In eukaryotes the mRNA can contain small non-coding sections that are not needed to produce a functioning protein (</a:t>
            </a:r>
            <a:r>
              <a:rPr lang="en-AU" b="1" dirty="0"/>
              <a:t>split gene</a:t>
            </a:r>
            <a:r>
              <a:rPr lang="en-AU" dirty="0"/>
              <a:t>). These non-coding </a:t>
            </a:r>
            <a:r>
              <a:rPr lang="en-AU" b="1" dirty="0"/>
              <a:t>introns </a:t>
            </a:r>
            <a:r>
              <a:rPr lang="en-AU" dirty="0"/>
              <a:t>are removed by enzymes in the nucleus. The remaining coding </a:t>
            </a:r>
            <a:r>
              <a:rPr lang="en-AU" b="1" dirty="0"/>
              <a:t>exons </a:t>
            </a:r>
            <a:r>
              <a:rPr lang="en-AU" dirty="0"/>
              <a:t>are re-joined to form mature mRNA.</a:t>
            </a:r>
          </a:p>
          <a:p>
            <a:endParaRPr lang="en-AU" dirty="0"/>
          </a:p>
          <a:p>
            <a:r>
              <a:rPr lang="en-AU" dirty="0"/>
              <a:t>Before the mature mRNA can leave the nucleus after transcription there are extra nucleotides at the beginning and end that need to be removed (</a:t>
            </a:r>
            <a:r>
              <a:rPr lang="en-AU" b="1" dirty="0"/>
              <a:t>trimming</a:t>
            </a:r>
            <a:r>
              <a:rPr lang="en-AU" dirty="0"/>
              <a:t>). The start of the mRNA is then </a:t>
            </a:r>
            <a:r>
              <a:rPr lang="en-AU" b="1" dirty="0"/>
              <a:t>capped </a:t>
            </a:r>
            <a:r>
              <a:rPr lang="en-AU" dirty="0"/>
              <a:t>with methyl-guanine and a long ‘tail’ of adenines is added to the other end (</a:t>
            </a:r>
            <a:r>
              <a:rPr lang="en-AU" b="1" dirty="0"/>
              <a:t>tailing)</a:t>
            </a:r>
            <a:r>
              <a:rPr lang="en-AU" dirty="0"/>
              <a:t>. These caps and tails are thought to aid the binding of the mRNA to the ribosomes and make it more stable.</a:t>
            </a:r>
            <a:endParaRPr lang="en-US" altLang="en-US" sz="2400" b="1" dirty="0">
              <a:solidFill>
                <a:srgbClr val="FF0000"/>
              </a:solidFill>
            </a:endParaRPr>
          </a:p>
        </p:txBody>
      </p:sp>
      <p:sp>
        <p:nvSpPr>
          <p:cNvPr id="2" name="Rectangle 1"/>
          <p:cNvSpPr/>
          <p:nvPr/>
        </p:nvSpPr>
        <p:spPr>
          <a:xfrm>
            <a:off x="765276" y="4475628"/>
            <a:ext cx="6451600" cy="2369880"/>
          </a:xfrm>
          <a:prstGeom prst="rect">
            <a:avLst/>
          </a:prstGeom>
        </p:spPr>
        <p:txBody>
          <a:bodyPr wrap="square">
            <a:spAutoFit/>
          </a:bodyPr>
          <a:lstStyle/>
          <a:p>
            <a:r>
              <a:rPr lang="en-AU" sz="1600" b="1" dirty="0">
                <a:solidFill>
                  <a:srgbClr val="FF0000"/>
                </a:solidFill>
                <a:latin typeface="PlantinStd-Bold"/>
              </a:rPr>
              <a:t>Intron</a:t>
            </a:r>
          </a:p>
          <a:p>
            <a:r>
              <a:rPr lang="en-AU" sz="2000" dirty="0">
                <a:solidFill>
                  <a:srgbClr val="FF0000"/>
                </a:solidFill>
              </a:rPr>
              <a:t>a non-coding section of DNA within a split gene.</a:t>
            </a:r>
            <a:r>
              <a:rPr lang="en-US" altLang="en-US" sz="2000" dirty="0">
                <a:solidFill>
                  <a:srgbClr val="FF0000"/>
                </a:solidFill>
              </a:rPr>
              <a:t> transcribed from eukaryotic DNA but are removed before translation of mRNA into a protein occurs. </a:t>
            </a:r>
          </a:p>
          <a:p>
            <a:endParaRPr lang="en-AU" sz="1600" b="1" dirty="0">
              <a:solidFill>
                <a:srgbClr val="FF0000"/>
              </a:solidFill>
              <a:latin typeface="PlantinStd-Bold"/>
            </a:endParaRPr>
          </a:p>
          <a:p>
            <a:r>
              <a:rPr lang="en-AU" sz="1600" b="1" dirty="0">
                <a:solidFill>
                  <a:srgbClr val="FF0000"/>
                </a:solidFill>
                <a:latin typeface="PlantinStd-Bold"/>
              </a:rPr>
              <a:t>Exon</a:t>
            </a:r>
          </a:p>
          <a:p>
            <a:r>
              <a:rPr lang="en-AU" sz="2000" dirty="0">
                <a:solidFill>
                  <a:srgbClr val="FF0000"/>
                </a:solidFill>
              </a:rPr>
              <a:t>a coding section of DNA within a split gene</a:t>
            </a:r>
            <a:r>
              <a:rPr lang="en-US" altLang="en-US" sz="2000" dirty="0">
                <a:solidFill>
                  <a:srgbClr val="FF0000"/>
                </a:solidFill>
              </a:rPr>
              <a:t> that gets transcribed and translated.</a:t>
            </a:r>
            <a:endParaRPr lang="en-AU" sz="2000" dirty="0">
              <a:solidFill>
                <a:srgbClr val="FF0000"/>
              </a:solidFill>
            </a:endParaRPr>
          </a:p>
        </p:txBody>
      </p:sp>
      <p:pic>
        <p:nvPicPr>
          <p:cNvPr id="13" name="Picture 4" descr="introns-ex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026" y="1379147"/>
            <a:ext cx="4670094" cy="350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50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linds(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549" t="22232" r="35108" b="15447"/>
          <a:stretch/>
        </p:blipFill>
        <p:spPr>
          <a:xfrm>
            <a:off x="90311" y="315086"/>
            <a:ext cx="5455884" cy="3116372"/>
          </a:xfrm>
          <a:prstGeom prst="rect">
            <a:avLst/>
          </a:prstGeom>
        </p:spPr>
      </p:pic>
      <p:pic>
        <p:nvPicPr>
          <p:cNvPr id="3" name="Picture 2"/>
          <p:cNvPicPr>
            <a:picLocks noChangeAspect="1"/>
          </p:cNvPicPr>
          <p:nvPr/>
        </p:nvPicPr>
        <p:blipFill rotWithShape="1">
          <a:blip r:embed="rId3"/>
          <a:srcRect l="3777" t="34375" r="51532" b="20753"/>
          <a:stretch/>
        </p:blipFill>
        <p:spPr>
          <a:xfrm>
            <a:off x="4170738" y="1998472"/>
            <a:ext cx="2359621" cy="1332044"/>
          </a:xfrm>
          <a:prstGeom prst="rect">
            <a:avLst/>
          </a:prstGeom>
        </p:spPr>
      </p:pic>
      <p:sp>
        <p:nvSpPr>
          <p:cNvPr id="4" name="Rectangle 3"/>
          <p:cNvSpPr txBox="1">
            <a:spLocks noRot="1" noChangeArrowheads="1"/>
          </p:cNvSpPr>
          <p:nvPr/>
        </p:nvSpPr>
        <p:spPr>
          <a:xfrm>
            <a:off x="5541945" y="245793"/>
            <a:ext cx="3022873" cy="20162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effectLst/>
              </a:rPr>
              <a:t>Ribosomal RNA</a:t>
            </a:r>
            <a:r>
              <a:rPr lang="en-US" altLang="en-US" sz="2400" dirty="0">
                <a:effectLst/>
              </a:rPr>
              <a:t> – a type of RNA molecule that plays a structural role in ribosomes.</a:t>
            </a:r>
            <a:r>
              <a:rPr lang="en-US" altLang="en-US" sz="2400" dirty="0"/>
              <a:t> </a:t>
            </a:r>
            <a:endParaRPr lang="en-US" altLang="en-US" sz="1600" dirty="0">
              <a:effectLst/>
            </a:endParaRPr>
          </a:p>
          <a:p>
            <a:endParaRPr lang="en-US" altLang="en-US" sz="2400" dirty="0"/>
          </a:p>
        </p:txBody>
      </p:sp>
      <p:sp>
        <p:nvSpPr>
          <p:cNvPr id="5" name="Text Box 7"/>
          <p:cNvSpPr txBox="1">
            <a:spLocks noChangeArrowheads="1"/>
          </p:cNvSpPr>
          <p:nvPr/>
        </p:nvSpPr>
        <p:spPr bwMode="auto">
          <a:xfrm>
            <a:off x="603981" y="3623105"/>
            <a:ext cx="6636774" cy="29201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US" altLang="en-US" sz="2400" dirty="0">
                <a:solidFill>
                  <a:srgbClr val="FF0000"/>
                </a:solidFill>
                <a:latin typeface="AvantGarde" pitchFamily="34" charset="0"/>
              </a:rPr>
              <a:t>The mRNA that was transcribed in the nucleus will be transported out of the cell nucleus into the cytoplasm where it most likely will rendezvous with a ribosome attached to the endoplasmic reticulum. Translation of the mRNA molecule will occur there. </a:t>
            </a:r>
            <a:endParaRPr lang="en-US" altLang="en-US" sz="2400" dirty="0">
              <a:solidFill>
                <a:srgbClr val="FF0000"/>
              </a:solidFill>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741008125"/>
              </p:ext>
            </p:extLst>
          </p:nvPr>
        </p:nvGraphicFramePr>
        <p:xfrm>
          <a:off x="7240755" y="1804119"/>
          <a:ext cx="4575089" cy="4211024"/>
        </p:xfrm>
        <a:graphic>
          <a:graphicData uri="http://schemas.openxmlformats.org/presentationml/2006/ole">
            <mc:AlternateContent xmlns:mc="http://schemas.openxmlformats.org/markup-compatibility/2006">
              <mc:Choice xmlns:v="urn:schemas-microsoft-com:vml" Requires="v">
                <p:oleObj name="Bitmap Image" r:id="rId4" imgW="2676899" imgH="2695951" progId="Paint.Picture">
                  <p:embed/>
                </p:oleObj>
              </mc:Choice>
              <mc:Fallback>
                <p:oleObj name="Bitmap Image" r:id="rId4" imgW="2676899" imgH="2695951" progId="Paint.Picture">
                  <p:embed/>
                  <p:pic>
                    <p:nvPicPr>
                      <p:cNvPr id="1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0755" y="1804119"/>
                        <a:ext cx="4575089" cy="4211024"/>
                      </a:xfrm>
                      <a:prstGeom prst="rect">
                        <a:avLst/>
                      </a:prstGeom>
                      <a:noFill/>
                    </p:spPr>
                  </p:pic>
                </p:oleObj>
              </mc:Fallback>
            </mc:AlternateContent>
          </a:graphicData>
        </a:graphic>
      </p:graphicFrame>
    </p:spTree>
    <p:extLst>
      <p:ext uri="{BB962C8B-B14F-4D97-AF65-F5344CB8AC3E}">
        <p14:creationId xmlns:p14="http://schemas.microsoft.com/office/powerpoint/2010/main" val="19613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528" y="1089000"/>
            <a:ext cx="11328472" cy="1668488"/>
          </a:xfrm>
        </p:spPr>
        <p:txBody>
          <a:bodyPr>
            <a:noAutofit/>
          </a:bodyPr>
          <a:lstStyle/>
          <a:p>
            <a:r>
              <a:rPr lang="en-GB" altLang="en-US" sz="2400" b="1" dirty="0">
                <a:solidFill>
                  <a:srgbClr val="FF0000"/>
                </a:solidFill>
                <a:latin typeface="+mn-lt"/>
                <a:cs typeface="Arial" panose="020B0604020202020204" pitchFamily="34" charset="0"/>
              </a:rPr>
              <a:t>Exit ticket: </a:t>
            </a:r>
            <a:br>
              <a:rPr lang="en-GB" altLang="en-US" sz="2400" b="1" dirty="0">
                <a:solidFill>
                  <a:srgbClr val="FF0000"/>
                </a:solidFill>
                <a:latin typeface="+mn-lt"/>
                <a:cs typeface="Arial" panose="020B0604020202020204" pitchFamily="34" charset="0"/>
              </a:rPr>
            </a:br>
            <a:r>
              <a:rPr lang="en-GB" altLang="en-US" sz="2400" b="1" dirty="0">
                <a:solidFill>
                  <a:srgbClr val="7030A0"/>
                </a:solidFill>
                <a:latin typeface="+mn-lt"/>
                <a:cs typeface="Arial" panose="020B0604020202020204" pitchFamily="34" charset="0"/>
              </a:rPr>
              <a:t>d. </a:t>
            </a:r>
            <a:r>
              <a:rPr lang="en-AU" sz="2400" b="1" u="sng" dirty="0">
                <a:solidFill>
                  <a:srgbClr val="7030A0"/>
                </a:solidFill>
              </a:rPr>
              <a:t>recognise</a:t>
            </a:r>
            <a:r>
              <a:rPr lang="en-AU" sz="2400" dirty="0"/>
              <a:t> that the purpose of gene expression is to synthesise a functional gene product (protein or functional RNA); that the process can be regulated and is used by all known life </a:t>
            </a:r>
            <a:br>
              <a:rPr lang="en-AU" sz="2400" dirty="0"/>
            </a:br>
            <a:br>
              <a:rPr lang="en-AU" sz="2400" dirty="0"/>
            </a:br>
            <a:r>
              <a:rPr lang="fr-FR" sz="2400" b="1" dirty="0">
                <a:latin typeface="+mn-lt"/>
                <a:cs typeface="Arial" panose="020B0604020202020204" pitchFamily="34" charset="0"/>
              </a:rPr>
              <a:t>PA MOCKEXAM 2020 mc  </a:t>
            </a:r>
            <a:endParaRPr lang="en-AU" sz="2400" dirty="0">
              <a:latin typeface="+mn-lt"/>
              <a:cs typeface="Arial" panose="020B0604020202020204" pitchFamily="34" charset="0"/>
            </a:endParaRPr>
          </a:p>
        </p:txBody>
      </p:sp>
      <p:sp>
        <p:nvSpPr>
          <p:cNvPr id="3" name="Content Placeholder 2"/>
          <p:cNvSpPr>
            <a:spLocks noGrp="1"/>
          </p:cNvSpPr>
          <p:nvPr>
            <p:ph idx="1"/>
          </p:nvPr>
        </p:nvSpPr>
        <p:spPr>
          <a:xfrm>
            <a:off x="863528" y="3171799"/>
            <a:ext cx="11166762" cy="731434"/>
          </a:xfrm>
        </p:spPr>
        <p:txBody>
          <a:bodyPr>
            <a:noAutofit/>
          </a:bodyPr>
          <a:lstStyle/>
          <a:p>
            <a:r>
              <a:rPr lang="en-AU" b="1" dirty="0">
                <a:solidFill>
                  <a:srgbClr val="FF0000"/>
                </a:solidFill>
              </a:rPr>
              <a:t>QUESTION 7 </a:t>
            </a:r>
          </a:p>
          <a:p>
            <a:r>
              <a:rPr lang="en-AU" dirty="0">
                <a:solidFill>
                  <a:srgbClr val="FF0000"/>
                </a:solidFill>
              </a:rPr>
              <a:t>The main purpose of gene expression is to </a:t>
            </a:r>
          </a:p>
          <a:p>
            <a:pPr marL="457200" lvl="0" indent="-457200" fontAlgn="base">
              <a:buFont typeface="+mj-lt"/>
              <a:buAutoNum type="alphaLcPeriod"/>
            </a:pPr>
            <a:r>
              <a:rPr lang="en-AU" dirty="0">
                <a:solidFill>
                  <a:srgbClr val="FF0000"/>
                </a:solidFill>
              </a:rPr>
              <a:t>transcribe a gene.</a:t>
            </a:r>
          </a:p>
          <a:p>
            <a:pPr marL="457200" lvl="0" indent="-457200" fontAlgn="base">
              <a:buFont typeface="+mj-lt"/>
              <a:buAutoNum type="alphaLcPeriod"/>
            </a:pPr>
            <a:r>
              <a:rPr lang="en-AU" dirty="0">
                <a:solidFill>
                  <a:srgbClr val="FF0000"/>
                </a:solidFill>
              </a:rPr>
              <a:t>produce hormones.</a:t>
            </a:r>
          </a:p>
          <a:p>
            <a:pPr marL="457200" lvl="0" indent="-457200" fontAlgn="base">
              <a:buFont typeface="+mj-lt"/>
              <a:buAutoNum type="alphaLcPeriod"/>
            </a:pPr>
            <a:r>
              <a:rPr lang="en-AU" dirty="0">
                <a:solidFill>
                  <a:srgbClr val="FF0000"/>
                </a:solidFill>
              </a:rPr>
              <a:t>maintain homeostasis.</a:t>
            </a:r>
          </a:p>
          <a:p>
            <a:pPr marL="457200" lvl="0" indent="-457200" fontAlgn="base">
              <a:buFont typeface="+mj-lt"/>
              <a:buAutoNum type="alphaLcPeriod"/>
            </a:pPr>
            <a:r>
              <a:rPr lang="en-AU" dirty="0">
                <a:solidFill>
                  <a:srgbClr val="FF0000"/>
                </a:solidFill>
              </a:rPr>
              <a:t>synthesise a functional gene product.</a:t>
            </a:r>
          </a:p>
        </p:txBody>
      </p:sp>
      <p:sp>
        <p:nvSpPr>
          <p:cNvPr id="5" name="Rectangle 6"/>
          <p:cNvSpPr>
            <a:spLocks noChangeArrowheads="1"/>
          </p:cNvSpPr>
          <p:nvPr/>
        </p:nvSpPr>
        <p:spPr bwMode="auto">
          <a:xfrm>
            <a:off x="2763838" y="674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zh-TW"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AU" altLang="zh-TW"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9081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818" y="551117"/>
            <a:ext cx="11328472" cy="1668488"/>
          </a:xfrm>
        </p:spPr>
        <p:txBody>
          <a:bodyPr>
            <a:noAutofit/>
          </a:bodyPr>
          <a:lstStyle/>
          <a:p>
            <a:pPr lvl="0">
              <a:buClr>
                <a:schemeClr val="tx1"/>
              </a:buClr>
            </a:pPr>
            <a:r>
              <a:rPr lang="en-GB" altLang="en-US" sz="2400" b="1" dirty="0">
                <a:solidFill>
                  <a:srgbClr val="FF0000"/>
                </a:solidFill>
                <a:latin typeface="+mn-lt"/>
                <a:cs typeface="Arial" panose="020B0604020202020204" pitchFamily="34" charset="0"/>
              </a:rPr>
              <a:t>Exit ticket: </a:t>
            </a:r>
            <a:br>
              <a:rPr lang="en-GB" altLang="en-US" sz="2400" b="1" dirty="0">
                <a:solidFill>
                  <a:srgbClr val="FF0000"/>
                </a:solidFill>
                <a:latin typeface="+mn-lt"/>
                <a:cs typeface="Arial" panose="020B0604020202020204" pitchFamily="34" charset="0"/>
              </a:rPr>
            </a:br>
            <a:r>
              <a:rPr lang="en-GB" altLang="en-US" sz="2400" b="1" dirty="0">
                <a:solidFill>
                  <a:srgbClr val="7030A0"/>
                </a:solidFill>
                <a:latin typeface="+mn-lt"/>
                <a:cs typeface="Arial" panose="020B0604020202020204" pitchFamily="34" charset="0"/>
              </a:rPr>
              <a:t>c. </a:t>
            </a:r>
            <a:r>
              <a:rPr lang="en-AU" sz="2400" b="1" u="sng" dirty="0">
                <a:solidFill>
                  <a:srgbClr val="7030A0"/>
                </a:solidFill>
              </a:rPr>
              <a:t>explain</a:t>
            </a:r>
            <a:r>
              <a:rPr lang="en-AU" sz="2400" dirty="0"/>
              <a:t> the process of protein synthesis in terms of </a:t>
            </a:r>
            <a:br>
              <a:rPr lang="en-AU" sz="2400" dirty="0"/>
            </a:br>
            <a:r>
              <a:rPr lang="en-AU" sz="2400" dirty="0"/>
              <a:t>- transcription of a gene into messenger RNA in the nucleus</a:t>
            </a:r>
            <a:endParaRPr lang="en-AU" sz="2400" dirty="0">
              <a:latin typeface="+mn-lt"/>
              <a:cs typeface="Arial" panose="020B0604020202020204" pitchFamily="34" charset="0"/>
            </a:endParaRPr>
          </a:p>
        </p:txBody>
      </p:sp>
      <p:sp>
        <p:nvSpPr>
          <p:cNvPr id="3" name="Content Placeholder 2"/>
          <p:cNvSpPr>
            <a:spLocks noGrp="1"/>
          </p:cNvSpPr>
          <p:nvPr>
            <p:ph idx="1"/>
          </p:nvPr>
        </p:nvSpPr>
        <p:spPr>
          <a:xfrm>
            <a:off x="701818" y="2343176"/>
            <a:ext cx="11166762" cy="731434"/>
          </a:xfrm>
        </p:spPr>
        <p:txBody>
          <a:bodyPr>
            <a:noAutofit/>
          </a:bodyPr>
          <a:lstStyle/>
          <a:p>
            <a:r>
              <a:rPr lang="en-AU" sz="2400" b="1" dirty="0">
                <a:solidFill>
                  <a:srgbClr val="FF0000"/>
                </a:solidFill>
              </a:rPr>
              <a:t>Explain</a:t>
            </a:r>
            <a:r>
              <a:rPr lang="en-AU" sz="2400" dirty="0">
                <a:solidFill>
                  <a:srgbClr val="FF0000"/>
                </a:solidFill>
              </a:rPr>
              <a:t> the process of protein synthesis in terms of transcription of a gene into messenger RNA in the nucleus</a:t>
            </a:r>
            <a:r>
              <a:rPr lang="en-US" sz="2400" dirty="0">
                <a:solidFill>
                  <a:srgbClr val="FF0000"/>
                </a:solidFill>
              </a:rPr>
              <a:t>. </a:t>
            </a:r>
            <a:r>
              <a:rPr lang="en-AU" sz="2400" b="1" dirty="0">
                <a:solidFill>
                  <a:srgbClr val="FF0000"/>
                </a:solidFill>
              </a:rPr>
              <a:t>(3 marks) </a:t>
            </a:r>
            <a:endParaRPr lang="en-AU" sz="2400" dirty="0">
              <a:solidFill>
                <a:srgbClr val="FF0000"/>
              </a:solidFill>
            </a:endParaRPr>
          </a:p>
        </p:txBody>
      </p:sp>
      <p:sp>
        <p:nvSpPr>
          <p:cNvPr id="5" name="Rectangle 6"/>
          <p:cNvSpPr>
            <a:spLocks noChangeArrowheads="1"/>
          </p:cNvSpPr>
          <p:nvPr/>
        </p:nvSpPr>
        <p:spPr bwMode="auto">
          <a:xfrm>
            <a:off x="2763838" y="674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zh-TW"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AU" altLang="zh-TW"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291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Rectangle 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sp>
        <p:nvSpPr>
          <p:cNvPr id="2055" name="Rectangle 7"/>
          <p:cNvSpPr>
            <a:spLocks noChangeArrowheads="1"/>
          </p:cNvSpPr>
          <p:nvPr/>
        </p:nvSpPr>
        <p:spPr bwMode="auto">
          <a:xfrm>
            <a:off x="4376531" y="420266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sp>
        <p:nvSpPr>
          <p:cNvPr id="3" name="Title 2"/>
          <p:cNvSpPr>
            <a:spLocks noGrp="1"/>
          </p:cNvSpPr>
          <p:nvPr>
            <p:ph type="ctrTitle"/>
          </p:nvPr>
        </p:nvSpPr>
        <p:spPr>
          <a:xfrm>
            <a:off x="2595282" y="5285646"/>
            <a:ext cx="5596528" cy="818471"/>
          </a:xfrm>
        </p:spPr>
        <p:txBody>
          <a:bodyPr>
            <a:normAutofit/>
          </a:bodyPr>
          <a:lstStyle/>
          <a:p>
            <a:r>
              <a:rPr lang="en-US" altLang="en-US" dirty="0"/>
              <a:t>Genes and the genome </a:t>
            </a:r>
            <a:endParaRPr lang="en-AU" dirty="0"/>
          </a:p>
        </p:txBody>
      </p:sp>
    </p:spTree>
    <p:extLst>
      <p:ext uri="{BB962C8B-B14F-4D97-AF65-F5344CB8AC3E}">
        <p14:creationId xmlns:p14="http://schemas.microsoft.com/office/powerpoint/2010/main" val="266009544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3" name="Rectangle 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graphicFrame>
        <p:nvGraphicFramePr>
          <p:cNvPr id="2052" name="Object 4"/>
          <p:cNvGraphicFramePr>
            <a:graphicFrameLocks noChangeAspect="1"/>
          </p:cNvGraphicFramePr>
          <p:nvPr/>
        </p:nvGraphicFramePr>
        <p:xfrm>
          <a:off x="701223" y="753986"/>
          <a:ext cx="4284619" cy="2854627"/>
        </p:xfrm>
        <a:graphic>
          <a:graphicData uri="http://schemas.openxmlformats.org/presentationml/2006/ole">
            <mc:AlternateContent xmlns:mc="http://schemas.openxmlformats.org/markup-compatibility/2006">
              <mc:Choice xmlns:v="urn:schemas-microsoft-com:vml" Requires="v">
                <p:oleObj name="Bitmap Image" r:id="rId2" imgW="1606680" imgH="1181160" progId="Paint.Picture">
                  <p:embed/>
                </p:oleObj>
              </mc:Choice>
              <mc:Fallback>
                <p:oleObj name="Bitmap Image" r:id="rId2" imgW="1606680" imgH="1181160" progId="Paint.Picture">
                  <p:embed/>
                  <p:pic>
                    <p:nvPicPr>
                      <p:cNvPr id="2052" name="Object 4"/>
                      <p:cNvPicPr>
                        <a:picLocks noChangeAspect="1" noChangeArrowheads="1"/>
                      </p:cNvPicPr>
                      <p:nvPr/>
                    </p:nvPicPr>
                    <p:blipFill>
                      <a:blip r:embed="rId3"/>
                      <a:srcRect/>
                      <a:stretch>
                        <a:fillRect/>
                      </a:stretch>
                    </p:blipFill>
                    <p:spPr bwMode="auto">
                      <a:xfrm>
                        <a:off x="701223" y="753986"/>
                        <a:ext cx="4284619" cy="2854627"/>
                      </a:xfrm>
                      <a:prstGeom prst="rect">
                        <a:avLst/>
                      </a:prstGeom>
                      <a:noFill/>
                    </p:spPr>
                  </p:pic>
                </p:oleObj>
              </mc:Fallback>
            </mc:AlternateContent>
          </a:graphicData>
        </a:graphic>
      </p:graphicFrame>
      <p:sp>
        <p:nvSpPr>
          <p:cNvPr id="2055" name="Rectangle 7"/>
          <p:cNvSpPr>
            <a:spLocks noChangeArrowheads="1"/>
          </p:cNvSpPr>
          <p:nvPr/>
        </p:nvSpPr>
        <p:spPr bwMode="auto">
          <a:xfrm>
            <a:off x="4376531" y="420266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graphicFrame>
        <p:nvGraphicFramePr>
          <p:cNvPr id="2054" name="Object 6"/>
          <p:cNvGraphicFramePr>
            <a:graphicFrameLocks noChangeAspect="1"/>
          </p:cNvGraphicFramePr>
          <p:nvPr/>
        </p:nvGraphicFramePr>
        <p:xfrm>
          <a:off x="7271659" y="753987"/>
          <a:ext cx="4229076" cy="2854626"/>
        </p:xfrm>
        <a:graphic>
          <a:graphicData uri="http://schemas.openxmlformats.org/presentationml/2006/ole">
            <mc:AlternateContent xmlns:mc="http://schemas.openxmlformats.org/markup-compatibility/2006">
              <mc:Choice xmlns:v="urn:schemas-microsoft-com:vml" Requires="v">
                <p:oleObj name="Bitmap Image" r:id="rId4" imgW="1724266" imgH="1305107" progId="Paint.Picture">
                  <p:embed/>
                </p:oleObj>
              </mc:Choice>
              <mc:Fallback>
                <p:oleObj name="Bitmap Image" r:id="rId4" imgW="1724266" imgH="1305107" progId="Paint.Picture">
                  <p:embed/>
                  <p:pic>
                    <p:nvPicPr>
                      <p:cNvPr id="205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1659" y="753987"/>
                        <a:ext cx="4229076" cy="2854626"/>
                      </a:xfrm>
                      <a:prstGeom prst="rect">
                        <a:avLst/>
                      </a:prstGeom>
                      <a:noFill/>
                    </p:spPr>
                  </p:pic>
                </p:oleObj>
              </mc:Fallback>
            </mc:AlternateContent>
          </a:graphicData>
        </a:graphic>
      </p:graphicFrame>
      <p:sp>
        <p:nvSpPr>
          <p:cNvPr id="3" name="Title 2"/>
          <p:cNvSpPr>
            <a:spLocks noGrp="1"/>
          </p:cNvSpPr>
          <p:nvPr>
            <p:ph type="ctrTitle"/>
          </p:nvPr>
        </p:nvSpPr>
        <p:spPr>
          <a:xfrm>
            <a:off x="3951514" y="5285646"/>
            <a:ext cx="4240296" cy="818471"/>
          </a:xfrm>
        </p:spPr>
        <p:txBody>
          <a:bodyPr>
            <a:normAutofit fontScale="90000"/>
          </a:bodyPr>
          <a:lstStyle/>
          <a:p>
            <a:r>
              <a:rPr lang="en-US" altLang="en-US" dirty="0"/>
              <a:t>Protein Synthesis: </a:t>
            </a:r>
            <a:r>
              <a:rPr lang="en-US" altLang="en-US" dirty="0" err="1"/>
              <a:t>Transcripition</a:t>
            </a:r>
            <a:r>
              <a:rPr lang="en-US" altLang="en-US" dirty="0"/>
              <a:t> </a:t>
            </a:r>
            <a:endParaRPr lang="en-AU" dirty="0"/>
          </a:p>
        </p:txBody>
      </p:sp>
    </p:spTree>
    <p:extLst>
      <p:ext uri="{BB962C8B-B14F-4D97-AF65-F5344CB8AC3E}">
        <p14:creationId xmlns:p14="http://schemas.microsoft.com/office/powerpoint/2010/main" val="40173605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checkerboard(across)">
                                      <p:cBhvr>
                                        <p:cTn id="7" dur="500"/>
                                        <p:tgtEl>
                                          <p:spTgt spid="2052"/>
                                        </p:tgtEl>
                                      </p:cBhvr>
                                    </p:animEffect>
                                  </p:childTnLst>
                                </p:cTn>
                              </p:par>
                              <p:par>
                                <p:cTn id="8" presetID="5" presetClass="entr" presetSubtype="1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checkerboard(across)">
                                      <p:cBhvr>
                                        <p:cTn id="10"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A90D88-5958-FA40-BE02-9B71F46D73D9}"/>
              </a:ext>
            </a:extLst>
          </p:cNvPr>
          <p:cNvSpPr>
            <a:spLocks noGrp="1"/>
          </p:cNvSpPr>
          <p:nvPr>
            <p:ph type="title"/>
          </p:nvPr>
        </p:nvSpPr>
        <p:spPr>
          <a:xfrm>
            <a:off x="1024128" y="585216"/>
            <a:ext cx="9720072" cy="909287"/>
          </a:xfrm>
        </p:spPr>
        <p:txBody>
          <a:bodyPr/>
          <a:lstStyle/>
          <a:p>
            <a:r>
              <a:rPr lang="en-US" dirty="0"/>
              <a:t>Learning intention		Success criteria</a:t>
            </a:r>
          </a:p>
        </p:txBody>
      </p:sp>
      <p:sp>
        <p:nvSpPr>
          <p:cNvPr id="5" name="Content Placeholder 4">
            <a:extLst>
              <a:ext uri="{FF2B5EF4-FFF2-40B4-BE49-F238E27FC236}">
                <a16:creationId xmlns:a16="http://schemas.microsoft.com/office/drawing/2014/main" id="{A5222ED6-95FA-6B46-B15F-2421152B266D}"/>
              </a:ext>
            </a:extLst>
          </p:cNvPr>
          <p:cNvSpPr>
            <a:spLocks noGrp="1"/>
          </p:cNvSpPr>
          <p:nvPr>
            <p:ph sz="half" idx="1"/>
          </p:nvPr>
        </p:nvSpPr>
        <p:spPr>
          <a:xfrm>
            <a:off x="792161" y="1494503"/>
            <a:ext cx="5343237" cy="4464798"/>
          </a:xfrm>
        </p:spPr>
        <p:txBody>
          <a:bodyPr>
            <a:noAutofit/>
          </a:bodyPr>
          <a:lstStyle/>
          <a:p>
            <a:pPr marL="457200" lvl="0" indent="-457200">
              <a:buClr>
                <a:schemeClr val="tx1"/>
              </a:buClr>
              <a:buFont typeface="+mj-lt"/>
              <a:buAutoNum type="alphaLcPeriod" startAt="3"/>
            </a:pPr>
            <a:r>
              <a:rPr lang="en-AU" sz="2000" b="1" u="sng" dirty="0">
                <a:solidFill>
                  <a:srgbClr val="7030A0"/>
                </a:solidFill>
              </a:rPr>
              <a:t>explain</a:t>
            </a:r>
            <a:r>
              <a:rPr lang="en-AU" sz="2000" dirty="0"/>
              <a:t> the process of protein synthesis in terms of </a:t>
            </a:r>
          </a:p>
          <a:p>
            <a:pPr>
              <a:buClr>
                <a:schemeClr val="tx1"/>
              </a:buClr>
              <a:buFont typeface="Wingdings" panose="05000000000000000000" pitchFamily="2" charset="2"/>
              <a:buChar char="§"/>
            </a:pPr>
            <a:r>
              <a:rPr lang="en-AU" sz="2000" dirty="0"/>
              <a:t>translation of mRNA into an amino acid sequence at the ribosome (refer to transfer RNA, codons and anticodons)</a:t>
            </a:r>
            <a:r>
              <a:rPr lang="en-AU" sz="2000" b="1" u="sng" dirty="0">
                <a:solidFill>
                  <a:srgbClr val="7030A0"/>
                </a:solidFill>
              </a:rPr>
              <a:t> </a:t>
            </a:r>
            <a:endParaRPr lang="en-AU" sz="2000" dirty="0"/>
          </a:p>
          <a:p>
            <a:pPr lvl="1">
              <a:buClr>
                <a:schemeClr val="tx1"/>
              </a:buClr>
              <a:buFont typeface="Wingdings" panose="05000000000000000000" pitchFamily="2" charset="2"/>
              <a:buChar char="§"/>
            </a:pPr>
            <a:endParaRPr lang="en-AU" sz="1600" dirty="0"/>
          </a:p>
          <a:p>
            <a:pPr marL="768096" lvl="2" indent="-457200">
              <a:buClr>
                <a:schemeClr val="tx1"/>
              </a:buClr>
              <a:buFont typeface="+mj-lt"/>
              <a:buAutoNum type="alphaLcPeriod"/>
            </a:pPr>
            <a:endParaRPr lang="en-AU" sz="2000" dirty="0"/>
          </a:p>
        </p:txBody>
      </p:sp>
      <p:sp>
        <p:nvSpPr>
          <p:cNvPr id="6" name="Content Placeholder 4">
            <a:extLst>
              <a:ext uri="{FF2B5EF4-FFF2-40B4-BE49-F238E27FC236}">
                <a16:creationId xmlns:a16="http://schemas.microsoft.com/office/drawing/2014/main" id="{F1B304D2-DECD-E74F-B154-E0914F0DBC23}"/>
              </a:ext>
            </a:extLst>
          </p:cNvPr>
          <p:cNvSpPr txBox="1">
            <a:spLocks/>
          </p:cNvSpPr>
          <p:nvPr/>
        </p:nvSpPr>
        <p:spPr>
          <a:xfrm>
            <a:off x="6135398" y="1494503"/>
            <a:ext cx="5710237" cy="4601981"/>
          </a:xfrm>
          <a:prstGeom prst="rect">
            <a:avLst/>
          </a:prstGeom>
          <a:ln>
            <a:no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lvl="0" indent="0">
              <a:buClr>
                <a:schemeClr val="tx1"/>
              </a:buClr>
              <a:buNone/>
            </a:pPr>
            <a:r>
              <a:rPr lang="en-AU" sz="2000" b="1" dirty="0">
                <a:solidFill>
                  <a:srgbClr val="7030A0"/>
                </a:solidFill>
              </a:rPr>
              <a:t>c.    describe in more detail</a:t>
            </a:r>
            <a:r>
              <a:rPr lang="en-AU" sz="2000" dirty="0">
                <a:solidFill>
                  <a:srgbClr val="7030A0"/>
                </a:solidFill>
              </a:rPr>
              <a:t> </a:t>
            </a:r>
            <a:r>
              <a:rPr lang="en-AU" sz="2000" dirty="0"/>
              <a:t>the process of protein synthesis in terms of </a:t>
            </a:r>
          </a:p>
          <a:p>
            <a:pPr>
              <a:buClr>
                <a:schemeClr val="tx1"/>
              </a:buClr>
              <a:buFont typeface="Wingdings" panose="05000000000000000000" pitchFamily="2" charset="2"/>
              <a:buChar char="§"/>
            </a:pPr>
            <a:r>
              <a:rPr lang="en-AU" sz="2000" dirty="0"/>
              <a:t>translation of mRNA into an amino acid sequence at the ribosome (refer to transfer RNA, codons and anticodons)</a:t>
            </a:r>
            <a:r>
              <a:rPr lang="en-AU" sz="2000" b="1" u="sng" dirty="0">
                <a:solidFill>
                  <a:srgbClr val="7030A0"/>
                </a:solidFill>
              </a:rPr>
              <a:t> </a:t>
            </a:r>
            <a:endParaRPr lang="en-AU" sz="2000" dirty="0"/>
          </a:p>
          <a:p>
            <a:pPr marL="310896" lvl="2" indent="0">
              <a:buClr>
                <a:schemeClr val="tx1"/>
              </a:buClr>
              <a:buNone/>
            </a:pPr>
            <a:endParaRPr lang="en-AU" sz="2000" dirty="0"/>
          </a:p>
        </p:txBody>
      </p:sp>
    </p:spTree>
    <p:extLst>
      <p:ext uri="{BB962C8B-B14F-4D97-AF65-F5344CB8AC3E}">
        <p14:creationId xmlns:p14="http://schemas.microsoft.com/office/powerpoint/2010/main" val="855739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C38C-A8D4-C048-83C2-D20235E9AB00}"/>
              </a:ext>
            </a:extLst>
          </p:cNvPr>
          <p:cNvSpPr>
            <a:spLocks noGrp="1"/>
          </p:cNvSpPr>
          <p:nvPr>
            <p:ph type="title"/>
          </p:nvPr>
        </p:nvSpPr>
        <p:spPr>
          <a:xfrm>
            <a:off x="1024128" y="43909"/>
            <a:ext cx="9720072" cy="648498"/>
          </a:xfrm>
        </p:spPr>
        <p:txBody>
          <a:bodyPr>
            <a:normAutofit fontScale="90000"/>
          </a:bodyPr>
          <a:lstStyle/>
          <a:p>
            <a:r>
              <a:rPr lang="en-US" dirty="0"/>
              <a:t>Syllabus check:</a:t>
            </a:r>
          </a:p>
        </p:txBody>
      </p:sp>
      <p:sp>
        <p:nvSpPr>
          <p:cNvPr id="3" name="Text Placeholder 2">
            <a:extLst>
              <a:ext uri="{FF2B5EF4-FFF2-40B4-BE49-F238E27FC236}">
                <a16:creationId xmlns:a16="http://schemas.microsoft.com/office/drawing/2014/main" id="{1F6E597E-CB83-B645-A0B3-FFA71D35FA75}"/>
              </a:ext>
            </a:extLst>
          </p:cNvPr>
          <p:cNvSpPr>
            <a:spLocks noGrp="1"/>
          </p:cNvSpPr>
          <p:nvPr>
            <p:ph type="body" idx="1"/>
          </p:nvPr>
        </p:nvSpPr>
        <p:spPr>
          <a:xfrm>
            <a:off x="928749" y="692408"/>
            <a:ext cx="3566160" cy="617220"/>
          </a:xfrm>
        </p:spPr>
        <p:txBody>
          <a:bodyPr>
            <a:normAutofit fontScale="92500" lnSpcReduction="10000"/>
          </a:bodyPr>
          <a:lstStyle/>
          <a:p>
            <a:r>
              <a:rPr lang="en-US" dirty="0"/>
              <a:t>By the end of the lesson you should be able to…</a:t>
            </a:r>
          </a:p>
        </p:txBody>
      </p:sp>
      <p:sp>
        <p:nvSpPr>
          <p:cNvPr id="5" name="Text Placeholder 4">
            <a:extLst>
              <a:ext uri="{FF2B5EF4-FFF2-40B4-BE49-F238E27FC236}">
                <a16:creationId xmlns:a16="http://schemas.microsoft.com/office/drawing/2014/main" id="{3270B3D8-9EC6-C644-B4AE-96C8EA9717A4}"/>
              </a:ext>
            </a:extLst>
          </p:cNvPr>
          <p:cNvSpPr>
            <a:spLocks noGrp="1"/>
          </p:cNvSpPr>
          <p:nvPr>
            <p:ph type="body" sz="quarter" idx="3"/>
          </p:nvPr>
        </p:nvSpPr>
        <p:spPr>
          <a:xfrm>
            <a:off x="6448967" y="805296"/>
            <a:ext cx="3566160" cy="365739"/>
          </a:xfrm>
        </p:spPr>
        <p:txBody>
          <a:bodyPr>
            <a:normAutofit fontScale="92500" lnSpcReduction="10000"/>
          </a:bodyPr>
          <a:lstStyle/>
          <a:p>
            <a:r>
              <a:rPr lang="en-US" dirty="0"/>
              <a:t>NOTE SPECIFICALLY….</a:t>
            </a:r>
          </a:p>
        </p:txBody>
      </p:sp>
      <p:sp>
        <p:nvSpPr>
          <p:cNvPr id="10" name="Rectangle 9">
            <a:extLst>
              <a:ext uri="{FF2B5EF4-FFF2-40B4-BE49-F238E27FC236}">
                <a16:creationId xmlns:a16="http://schemas.microsoft.com/office/drawing/2014/main" id="{3B013EDC-B3C0-AB4F-9E95-4C3CAB1E1ACF}"/>
              </a:ext>
            </a:extLst>
          </p:cNvPr>
          <p:cNvSpPr/>
          <p:nvPr/>
        </p:nvSpPr>
        <p:spPr>
          <a:xfrm>
            <a:off x="885372" y="692407"/>
            <a:ext cx="5261430" cy="54471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11" name="Rectangle 10">
            <a:extLst>
              <a:ext uri="{FF2B5EF4-FFF2-40B4-BE49-F238E27FC236}">
                <a16:creationId xmlns:a16="http://schemas.microsoft.com/office/drawing/2014/main" id="{30E1662A-2BEE-3044-81B8-8CC0779E9164}"/>
              </a:ext>
            </a:extLst>
          </p:cNvPr>
          <p:cNvSpPr/>
          <p:nvPr/>
        </p:nvSpPr>
        <p:spPr>
          <a:xfrm>
            <a:off x="6347367" y="692408"/>
            <a:ext cx="5060862" cy="54471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pic>
        <p:nvPicPr>
          <p:cNvPr id="4" name="Picture 3"/>
          <p:cNvPicPr>
            <a:picLocks noChangeAspect="1"/>
          </p:cNvPicPr>
          <p:nvPr/>
        </p:nvPicPr>
        <p:blipFill>
          <a:blip r:embed="rId2"/>
          <a:stretch>
            <a:fillRect/>
          </a:stretch>
        </p:blipFill>
        <p:spPr>
          <a:xfrm>
            <a:off x="53750" y="1253219"/>
            <a:ext cx="6162324" cy="2898920"/>
          </a:xfrm>
          <a:prstGeom prst="rect">
            <a:avLst/>
          </a:prstGeom>
        </p:spPr>
      </p:pic>
      <p:pic>
        <p:nvPicPr>
          <p:cNvPr id="8" name="Picture 7"/>
          <p:cNvPicPr>
            <a:picLocks noChangeAspect="1"/>
          </p:cNvPicPr>
          <p:nvPr/>
        </p:nvPicPr>
        <p:blipFill>
          <a:blip r:embed="rId3"/>
          <a:stretch>
            <a:fillRect/>
          </a:stretch>
        </p:blipFill>
        <p:spPr>
          <a:xfrm>
            <a:off x="6347367" y="1454163"/>
            <a:ext cx="5713385" cy="2064892"/>
          </a:xfrm>
          <a:prstGeom prst="rect">
            <a:avLst/>
          </a:prstGeom>
        </p:spPr>
      </p:pic>
    </p:spTree>
    <p:extLst>
      <p:ext uri="{BB962C8B-B14F-4D97-AF65-F5344CB8AC3E}">
        <p14:creationId xmlns:p14="http://schemas.microsoft.com/office/powerpoint/2010/main" val="499114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6"/>
          <p:cNvSpPr>
            <a:spLocks noChangeArrowheads="1"/>
          </p:cNvSpPr>
          <p:nvPr/>
        </p:nvSpPr>
        <p:spPr bwMode="auto">
          <a:xfrm>
            <a:off x="1524001" y="14917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sp>
        <p:nvSpPr>
          <p:cNvPr id="7" name="Rectangle 2"/>
          <p:cNvSpPr txBox="1">
            <a:spLocks noRot="1" noChangeArrowheads="1"/>
          </p:cNvSpPr>
          <p:nvPr/>
        </p:nvSpPr>
        <p:spPr>
          <a:xfrm>
            <a:off x="1189703" y="561457"/>
            <a:ext cx="9720072" cy="492797"/>
          </a:xfrm>
          <a:prstGeom prst="rect">
            <a:avLst/>
          </a:prstGeom>
        </p:spPr>
        <p:txBody>
          <a:bodyP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ltLang="en-US" sz="4000" b="1" dirty="0">
                <a:solidFill>
                  <a:srgbClr val="FF0000"/>
                </a:solidFill>
              </a:rPr>
              <a:t>Stages of protein Synthesis: translation </a:t>
            </a:r>
            <a:endParaRPr lang="en-US" altLang="en-US" sz="4000" b="1" dirty="0"/>
          </a:p>
        </p:txBody>
      </p:sp>
      <p:sp>
        <p:nvSpPr>
          <p:cNvPr id="12" name="Text Box 6"/>
          <p:cNvSpPr txBox="1">
            <a:spLocks noChangeArrowheads="1"/>
          </p:cNvSpPr>
          <p:nvPr/>
        </p:nvSpPr>
        <p:spPr bwMode="auto">
          <a:xfrm>
            <a:off x="4306529" y="1095861"/>
            <a:ext cx="7207045" cy="246451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US" altLang="en-US" dirty="0"/>
              <a:t>The mRNA is carried from the nucleus out to the ribosomes on the RER (rough endoplasmic reticulum). </a:t>
            </a:r>
            <a:r>
              <a:rPr lang="en-AU" dirty="0">
                <a:solidFill>
                  <a:srgbClr val="FF0000"/>
                </a:solidFill>
              </a:rPr>
              <a:t>The ribosome moves along the mRNA strand</a:t>
            </a:r>
            <a:r>
              <a:rPr lang="en-AU" dirty="0"/>
              <a:t>, one codon at a time. It acts as a pointer to the appropriate </a:t>
            </a:r>
            <a:r>
              <a:rPr lang="en-AU" dirty="0" err="1"/>
              <a:t>tRNA</a:t>
            </a:r>
            <a:r>
              <a:rPr lang="en-AU" dirty="0"/>
              <a:t>. </a:t>
            </a:r>
            <a:r>
              <a:rPr lang="en-AU" dirty="0">
                <a:solidFill>
                  <a:srgbClr val="FF0000"/>
                </a:solidFill>
              </a:rPr>
              <a:t>As the ribosome moves to each new codon position, a </a:t>
            </a:r>
            <a:r>
              <a:rPr lang="en-AU" dirty="0" err="1">
                <a:solidFill>
                  <a:srgbClr val="FF0000"/>
                </a:solidFill>
              </a:rPr>
              <a:t>tRNA</a:t>
            </a:r>
            <a:r>
              <a:rPr lang="en-AU" dirty="0">
                <a:solidFill>
                  <a:srgbClr val="FF0000"/>
                </a:solidFill>
              </a:rPr>
              <a:t> carrying its specific amino acid approaches. Each </a:t>
            </a:r>
            <a:r>
              <a:rPr lang="en-AU" dirty="0" err="1">
                <a:solidFill>
                  <a:srgbClr val="FF0000"/>
                </a:solidFill>
              </a:rPr>
              <a:t>tRNA</a:t>
            </a:r>
            <a:r>
              <a:rPr lang="en-AU" dirty="0">
                <a:solidFill>
                  <a:srgbClr val="FF0000"/>
                </a:solidFill>
              </a:rPr>
              <a:t> carries a group of three RNA referred to as an anticodon (generally specific to that amino acid), if the </a:t>
            </a:r>
            <a:r>
              <a:rPr lang="en-AU" dirty="0" err="1">
                <a:solidFill>
                  <a:srgbClr val="FF0000"/>
                </a:solidFill>
              </a:rPr>
              <a:t>tRNA’s</a:t>
            </a:r>
            <a:r>
              <a:rPr lang="en-AU" dirty="0">
                <a:solidFill>
                  <a:srgbClr val="FF0000"/>
                </a:solidFill>
              </a:rPr>
              <a:t> anticodon is complementary to the codon, it links to the mRNA. The ribosome holds the two amino acids in place so that a peptide bond forms between them </a:t>
            </a:r>
            <a:r>
              <a:rPr lang="en-AU" dirty="0"/>
              <a:t>in a condensation polymerisation reaction. </a:t>
            </a:r>
          </a:p>
          <a:p>
            <a:endParaRPr lang="en-AU" dirty="0"/>
          </a:p>
          <a:p>
            <a:r>
              <a:rPr lang="en-AU" dirty="0"/>
              <a:t>The formation of the bond releases the first </a:t>
            </a:r>
            <a:r>
              <a:rPr lang="en-AU" dirty="0" err="1"/>
              <a:t>tRNA</a:t>
            </a:r>
            <a:r>
              <a:rPr lang="en-AU" dirty="0"/>
              <a:t> that can now join with another amino acid in the cytoplasm. </a:t>
            </a:r>
            <a:r>
              <a:rPr lang="en-AU" dirty="0">
                <a:solidFill>
                  <a:srgbClr val="FF0000"/>
                </a:solidFill>
              </a:rPr>
              <a:t>As the ribosome moves along the mRNA, more and more amino acids are added to the growing polypeptide chain. This process is repeated until the ribosome reaches the end of the mRNA, where it drops off and liberates its polypeptide chain. Eventually when the entire mRNA has been translated the polypeptide splits off inside the RER and is wrapped up to form a protein. This may be exported to elsewhere in the cell or taken to the membrane to be dumped into the extracellular fluid. </a:t>
            </a:r>
          </a:p>
          <a:p>
            <a:endParaRPr lang="en-US" altLang="en-US" dirty="0">
              <a:solidFill>
                <a:srgbClr val="FF0000"/>
              </a:solidFill>
            </a:endParaRPr>
          </a:p>
        </p:txBody>
      </p:sp>
      <p:sp>
        <p:nvSpPr>
          <p:cNvPr id="4" name="Rectangle 3"/>
          <p:cNvSpPr/>
          <p:nvPr/>
        </p:nvSpPr>
        <p:spPr>
          <a:xfrm>
            <a:off x="639097" y="4529060"/>
            <a:ext cx="2831690" cy="1477328"/>
          </a:xfrm>
          <a:prstGeom prst="rect">
            <a:avLst/>
          </a:prstGeom>
        </p:spPr>
        <p:txBody>
          <a:bodyPr wrap="square">
            <a:spAutoFit/>
          </a:bodyPr>
          <a:lstStyle/>
          <a:p>
            <a:r>
              <a:rPr lang="en-US" altLang="en-US" b="1" dirty="0">
                <a:solidFill>
                  <a:srgbClr val="FF0000"/>
                </a:solidFill>
              </a:rPr>
              <a:t>Anticodon </a:t>
            </a:r>
            <a:r>
              <a:rPr lang="en-US" altLang="en-US" dirty="0">
                <a:solidFill>
                  <a:srgbClr val="FF0000"/>
                </a:solidFill>
              </a:rPr>
              <a:t>- a three-nucleotide sequence on </a:t>
            </a:r>
            <a:r>
              <a:rPr lang="en-US" altLang="en-US" dirty="0" err="1">
                <a:solidFill>
                  <a:srgbClr val="FF0000"/>
                </a:solidFill>
              </a:rPr>
              <a:t>tRNA</a:t>
            </a:r>
            <a:r>
              <a:rPr lang="en-US" altLang="en-US" dirty="0">
                <a:solidFill>
                  <a:srgbClr val="FF0000"/>
                </a:solidFill>
              </a:rPr>
              <a:t> (transfer RNA) that recognizes a complementary codon on mRNA.  </a:t>
            </a:r>
          </a:p>
        </p:txBody>
      </p:sp>
      <p:pic>
        <p:nvPicPr>
          <p:cNvPr id="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23" y="1676400"/>
            <a:ext cx="3764198" cy="233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5"/>
          <p:cNvSpPr>
            <a:spLocks noChangeArrowheads="1"/>
          </p:cNvSpPr>
          <p:nvPr/>
        </p:nvSpPr>
        <p:spPr bwMode="auto">
          <a:xfrm>
            <a:off x="4404545" y="6373950"/>
            <a:ext cx="61417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en-US" dirty="0">
                <a:hlinkClick r:id="rId3"/>
              </a:rPr>
              <a:t>http://www.biostudio.com/demo_freeman_protein_synthesis.htm</a:t>
            </a:r>
            <a:r>
              <a:rPr lang="en-US" altLang="en-US" dirty="0"/>
              <a:t> </a:t>
            </a:r>
          </a:p>
        </p:txBody>
      </p:sp>
    </p:spTree>
    <p:extLst>
      <p:ext uri="{BB962C8B-B14F-4D97-AF65-F5344CB8AC3E}">
        <p14:creationId xmlns:p14="http://schemas.microsoft.com/office/powerpoint/2010/main" val="382030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blinds(horizontal)">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a:xfrm>
            <a:off x="1828800" y="525463"/>
            <a:ext cx="4319536" cy="762000"/>
          </a:xfrm>
        </p:spPr>
        <p:txBody>
          <a:bodyPr>
            <a:normAutofit/>
          </a:bodyPr>
          <a:lstStyle/>
          <a:p>
            <a:r>
              <a:rPr lang="en-US" altLang="en-US" sz="4000" b="1" dirty="0"/>
              <a:t>Structure of </a:t>
            </a:r>
            <a:r>
              <a:rPr lang="en-US" altLang="en-US" sz="4000" b="1" dirty="0" err="1"/>
              <a:t>tRna</a:t>
            </a:r>
            <a:endParaRPr lang="en-US" altLang="en-US" sz="4000" b="1" dirty="0"/>
          </a:p>
        </p:txBody>
      </p:sp>
      <p:sp>
        <p:nvSpPr>
          <p:cNvPr id="47109" name="Rectangle 5"/>
          <p:cNvSpPr>
            <a:spLocks noChangeArrowheads="1"/>
          </p:cNvSpPr>
          <p:nvPr/>
        </p:nvSpPr>
        <p:spPr bwMode="auto">
          <a:xfrm>
            <a:off x="1524001" y="14393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graphicFrame>
        <p:nvGraphicFramePr>
          <p:cNvPr id="47108" name="Object 4"/>
          <p:cNvGraphicFramePr>
            <a:graphicFrameLocks noChangeAspect="1"/>
          </p:cNvGraphicFramePr>
          <p:nvPr/>
        </p:nvGraphicFramePr>
        <p:xfrm>
          <a:off x="1828800" y="1524001"/>
          <a:ext cx="3962400" cy="4752975"/>
        </p:xfrm>
        <a:graphic>
          <a:graphicData uri="http://schemas.openxmlformats.org/presentationml/2006/ole">
            <mc:AlternateContent xmlns:mc="http://schemas.openxmlformats.org/markup-compatibility/2006">
              <mc:Choice xmlns:v="urn:schemas-microsoft-com:vml" Requires="v">
                <p:oleObj name="Bitmap Image" r:id="rId2" imgW="4819048" imgH="3610479" progId="Paint.Picture">
                  <p:embed/>
                </p:oleObj>
              </mc:Choice>
              <mc:Fallback>
                <p:oleObj name="Bitmap Image" r:id="rId2" imgW="4819048" imgH="3610479" progId="Paint.Picture">
                  <p:embed/>
                  <p:pic>
                    <p:nvPicPr>
                      <p:cNvPr id="4710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24001"/>
                        <a:ext cx="3962400" cy="475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0" name="Text Box 6"/>
          <p:cNvSpPr txBox="1">
            <a:spLocks noChangeArrowheads="1"/>
          </p:cNvSpPr>
          <p:nvPr/>
        </p:nvSpPr>
        <p:spPr bwMode="auto">
          <a:xfrm>
            <a:off x="5715000" y="1676400"/>
            <a:ext cx="4800600" cy="43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Font typeface="Wingdings" panose="05000000000000000000" pitchFamily="2" charset="2"/>
              <a:buChar char="Ø"/>
            </a:pPr>
            <a:r>
              <a:rPr lang="en-US" altLang="en-US" sz="2800" dirty="0"/>
              <a:t>The anticodon region on the </a:t>
            </a:r>
            <a:r>
              <a:rPr lang="en-US" altLang="en-US" sz="2800" dirty="0" err="1"/>
              <a:t>tRNA</a:t>
            </a:r>
            <a:r>
              <a:rPr lang="en-US" altLang="en-US" sz="2800" dirty="0"/>
              <a:t> will match up to a specific codon on the mRNA based on base-paring rules. </a:t>
            </a:r>
          </a:p>
          <a:p>
            <a:pPr>
              <a:spcBef>
                <a:spcPct val="50000"/>
              </a:spcBef>
              <a:buClr>
                <a:schemeClr val="hlink"/>
              </a:buClr>
              <a:buFont typeface="Wingdings" panose="05000000000000000000" pitchFamily="2" charset="2"/>
              <a:buChar char="Ø"/>
            </a:pPr>
            <a:endParaRPr lang="en-US" altLang="en-US" sz="2800" dirty="0"/>
          </a:p>
          <a:p>
            <a:pPr>
              <a:spcBef>
                <a:spcPct val="50000"/>
              </a:spcBef>
              <a:buClr>
                <a:schemeClr val="hlink"/>
              </a:buClr>
              <a:buFont typeface="Wingdings" panose="05000000000000000000" pitchFamily="2" charset="2"/>
              <a:buChar char="Ø"/>
            </a:pPr>
            <a:r>
              <a:rPr lang="en-US" altLang="en-US" sz="2800" dirty="0"/>
              <a:t>An amino acid will temporarily attach to a site that is far removed from Anticodon region on </a:t>
            </a:r>
            <a:r>
              <a:rPr lang="en-US" altLang="en-US" sz="2800" dirty="0" err="1"/>
              <a:t>tRNA</a:t>
            </a:r>
            <a:r>
              <a:rPr lang="en-US" altLang="en-US" sz="2800" dirty="0"/>
              <a:t>.</a:t>
            </a:r>
          </a:p>
        </p:txBody>
      </p:sp>
    </p:spTree>
    <p:extLst>
      <p:ext uri="{BB962C8B-B14F-4D97-AF65-F5344CB8AC3E}">
        <p14:creationId xmlns:p14="http://schemas.microsoft.com/office/powerpoint/2010/main" val="2739234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checkerboard(across)">
                                      <p:cBhvr>
                                        <p:cTn id="7" dur="500"/>
                                        <p:tgtEl>
                                          <p:spTgt spid="471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7110">
                                            <p:txEl>
                                              <p:pRg st="0" end="0"/>
                                            </p:txEl>
                                          </p:spTgt>
                                        </p:tgtEl>
                                        <p:attrNameLst>
                                          <p:attrName>style.visibility</p:attrName>
                                        </p:attrNameLst>
                                      </p:cBhvr>
                                      <p:to>
                                        <p:strVal val="visible"/>
                                      </p:to>
                                    </p:set>
                                    <p:animEffect transition="in" filter="blinds(horizontal)">
                                      <p:cBhvr>
                                        <p:cTn id="12" dur="500"/>
                                        <p:tgtEl>
                                          <p:spTgt spid="4711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7110">
                                            <p:txEl>
                                              <p:pRg st="2" end="2"/>
                                            </p:txEl>
                                          </p:spTgt>
                                        </p:tgtEl>
                                        <p:attrNameLst>
                                          <p:attrName>style.visibility</p:attrName>
                                        </p:attrNameLst>
                                      </p:cBhvr>
                                      <p:to>
                                        <p:strVal val="visible"/>
                                      </p:to>
                                    </p:set>
                                    <p:animEffect transition="in" filter="blinds(horizontal)">
                                      <p:cBhvr>
                                        <p:cTn id="17" dur="500"/>
                                        <p:tgtEl>
                                          <p:spTgt spid="471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098" name="Group 2"/>
          <p:cNvGrpSpPr>
            <a:grpSpLocks/>
          </p:cNvGrpSpPr>
          <p:nvPr/>
        </p:nvGrpSpPr>
        <p:grpSpPr bwMode="auto">
          <a:xfrm>
            <a:off x="2590800" y="2001839"/>
            <a:ext cx="7772400" cy="4600575"/>
            <a:chOff x="672" y="960"/>
            <a:chExt cx="4896" cy="2898"/>
          </a:xfrm>
        </p:grpSpPr>
        <p:pic>
          <p:nvPicPr>
            <p:cNvPr id="4099" name="Picture 3" descr="translation"/>
            <p:cNvPicPr>
              <a:picLocks noChangeAspect="1" noChangeArrowheads="1"/>
            </p:cNvPicPr>
            <p:nvPr/>
          </p:nvPicPr>
          <p:blipFill>
            <a:blip r:embed="rId2">
              <a:extLst>
                <a:ext uri="{28A0092B-C50C-407E-A947-70E740481C1C}">
                  <a14:useLocalDpi xmlns:a14="http://schemas.microsoft.com/office/drawing/2010/main" val="0"/>
                </a:ext>
              </a:extLst>
            </a:blip>
            <a:srcRect r="4581"/>
            <a:stretch>
              <a:fillRect/>
            </a:stretch>
          </p:blipFill>
          <p:spPr bwMode="auto">
            <a:xfrm>
              <a:off x="672" y="960"/>
              <a:ext cx="4896" cy="2898"/>
            </a:xfrm>
            <a:prstGeom prst="rect">
              <a:avLst/>
            </a:prstGeom>
            <a:noFill/>
            <a:extLst>
              <a:ext uri="{909E8E84-426E-40DD-AFC4-6F175D3DCCD1}">
                <a14:hiddenFill xmlns:a14="http://schemas.microsoft.com/office/drawing/2010/main">
                  <a:solidFill>
                    <a:srgbClr val="FFFFFF"/>
                  </a:solidFill>
                </a14:hiddenFill>
              </a:ext>
            </a:extLst>
          </p:spPr>
        </p:pic>
        <p:sp>
          <p:nvSpPr>
            <p:cNvPr id="4100" name="AutoShape 4"/>
            <p:cNvSpPr>
              <a:spLocks/>
            </p:cNvSpPr>
            <p:nvPr/>
          </p:nvSpPr>
          <p:spPr bwMode="auto">
            <a:xfrm rot="-15097365">
              <a:off x="4944" y="2112"/>
              <a:ext cx="48" cy="240"/>
            </a:xfrm>
            <a:prstGeom prst="rightBrace">
              <a:avLst>
                <a:gd name="adj1" fmla="val 41667"/>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grpSp>
      <p:sp>
        <p:nvSpPr>
          <p:cNvPr id="4101" name="Text Box 5"/>
          <p:cNvSpPr txBox="1">
            <a:spLocks noChangeArrowheads="1"/>
          </p:cNvSpPr>
          <p:nvPr/>
        </p:nvSpPr>
        <p:spPr bwMode="auto">
          <a:xfrm>
            <a:off x="8991600" y="4135438"/>
            <a:ext cx="1143000" cy="400110"/>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4</a:t>
            </a:r>
          </a:p>
        </p:txBody>
      </p:sp>
      <p:sp>
        <p:nvSpPr>
          <p:cNvPr id="4103" name="Rectangle 7"/>
          <p:cNvSpPr>
            <a:spLocks noGrp="1" noChangeArrowheads="1"/>
          </p:cNvSpPr>
          <p:nvPr>
            <p:ph type="body" idx="1"/>
          </p:nvPr>
        </p:nvSpPr>
        <p:spPr>
          <a:xfrm>
            <a:off x="1159763" y="904559"/>
            <a:ext cx="9720073" cy="4023360"/>
          </a:xfrm>
        </p:spPr>
        <p:txBody>
          <a:bodyPr/>
          <a:lstStyle/>
          <a:p>
            <a:pPr algn="ctr">
              <a:buFontTx/>
              <a:buNone/>
            </a:pPr>
            <a:r>
              <a:rPr lang="en-US" altLang="en-US" b="1" dirty="0">
                <a:solidFill>
                  <a:schemeClr val="tx2"/>
                </a:solidFill>
              </a:rPr>
              <a:t>Translation: RNA to PROTEIN</a:t>
            </a:r>
          </a:p>
          <a:p>
            <a:r>
              <a:rPr lang="en-US" altLang="en-US" sz="2000" dirty="0"/>
              <a:t>There are 20 different amino acids (AA) and 4 different nucleotides. Blocks of three nucleotides serve as the ‘codon’ for one amino acid.</a:t>
            </a:r>
          </a:p>
        </p:txBody>
      </p:sp>
      <p:sp>
        <p:nvSpPr>
          <p:cNvPr id="4104" name="Text Box 8"/>
          <p:cNvSpPr txBox="1">
            <a:spLocks noChangeArrowheads="1"/>
          </p:cNvSpPr>
          <p:nvPr/>
        </p:nvSpPr>
        <p:spPr bwMode="auto">
          <a:xfrm>
            <a:off x="2971800" y="5507038"/>
            <a:ext cx="1371600" cy="400110"/>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1</a:t>
            </a:r>
          </a:p>
        </p:txBody>
      </p:sp>
      <p:sp>
        <p:nvSpPr>
          <p:cNvPr id="4105" name="Text Box 9"/>
          <p:cNvSpPr txBox="1">
            <a:spLocks noChangeArrowheads="1"/>
          </p:cNvSpPr>
          <p:nvPr/>
        </p:nvSpPr>
        <p:spPr bwMode="auto">
          <a:xfrm>
            <a:off x="4495800" y="5659438"/>
            <a:ext cx="914400" cy="400110"/>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2</a:t>
            </a:r>
          </a:p>
        </p:txBody>
      </p:sp>
      <p:sp>
        <p:nvSpPr>
          <p:cNvPr id="4106" name="Text Box 10"/>
          <p:cNvSpPr txBox="1">
            <a:spLocks noChangeArrowheads="1"/>
          </p:cNvSpPr>
          <p:nvPr/>
        </p:nvSpPr>
        <p:spPr bwMode="auto">
          <a:xfrm>
            <a:off x="8382000" y="2230439"/>
            <a:ext cx="838200" cy="606425"/>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5</a:t>
            </a:r>
          </a:p>
          <a:p>
            <a:pPr algn="ctr">
              <a:spcBef>
                <a:spcPct val="50000"/>
              </a:spcBef>
            </a:pPr>
            <a:endParaRPr lang="en-US" altLang="en-US" sz="800">
              <a:latin typeface="Times New Roman" panose="02020603050405020304" pitchFamily="18" charset="0"/>
            </a:endParaRPr>
          </a:p>
        </p:txBody>
      </p:sp>
      <p:sp>
        <p:nvSpPr>
          <p:cNvPr id="4107" name="Text Box 11"/>
          <p:cNvSpPr txBox="1">
            <a:spLocks noChangeArrowheads="1"/>
          </p:cNvSpPr>
          <p:nvPr/>
        </p:nvSpPr>
        <p:spPr bwMode="auto">
          <a:xfrm>
            <a:off x="7315200" y="3906838"/>
            <a:ext cx="1371600" cy="400110"/>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6</a:t>
            </a:r>
          </a:p>
        </p:txBody>
      </p:sp>
      <p:grpSp>
        <p:nvGrpSpPr>
          <p:cNvPr id="4108" name="Group 12"/>
          <p:cNvGrpSpPr>
            <a:grpSpLocks/>
          </p:cNvGrpSpPr>
          <p:nvPr/>
        </p:nvGrpSpPr>
        <p:grpSpPr bwMode="auto">
          <a:xfrm>
            <a:off x="5638800" y="5430839"/>
            <a:ext cx="3200400" cy="1108075"/>
            <a:chOff x="2544" y="3120"/>
            <a:chExt cx="2016" cy="698"/>
          </a:xfrm>
        </p:grpSpPr>
        <p:sp>
          <p:nvSpPr>
            <p:cNvPr id="4109" name="Text Box 13"/>
            <p:cNvSpPr txBox="1">
              <a:spLocks noChangeArrowheads="1"/>
            </p:cNvSpPr>
            <p:nvPr/>
          </p:nvSpPr>
          <p:spPr bwMode="auto">
            <a:xfrm>
              <a:off x="2544" y="3264"/>
              <a:ext cx="480" cy="554"/>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3</a:t>
              </a:r>
            </a:p>
            <a:p>
              <a:pPr algn="ctr">
                <a:spcBef>
                  <a:spcPct val="50000"/>
                </a:spcBef>
              </a:pPr>
              <a:endParaRPr lang="en-US" altLang="en-US" sz="2000">
                <a:latin typeface="Times New Roman" panose="02020603050405020304" pitchFamily="18" charset="0"/>
              </a:endParaRPr>
            </a:p>
          </p:txBody>
        </p:sp>
        <p:sp>
          <p:nvSpPr>
            <p:cNvPr id="4110" name="Text Box 14"/>
            <p:cNvSpPr txBox="1">
              <a:spLocks noChangeArrowheads="1"/>
            </p:cNvSpPr>
            <p:nvPr/>
          </p:nvSpPr>
          <p:spPr bwMode="auto">
            <a:xfrm>
              <a:off x="4080" y="3120"/>
              <a:ext cx="480" cy="252"/>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3</a:t>
              </a:r>
            </a:p>
          </p:txBody>
        </p:sp>
      </p:grpSp>
      <p:sp>
        <p:nvSpPr>
          <p:cNvPr id="4111" name="Text Box 15"/>
          <p:cNvSpPr txBox="1">
            <a:spLocks noChangeArrowheads="1"/>
          </p:cNvSpPr>
          <p:nvPr/>
        </p:nvSpPr>
        <p:spPr bwMode="auto">
          <a:xfrm>
            <a:off x="3276600" y="4398963"/>
            <a:ext cx="457200" cy="400110"/>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8</a:t>
            </a:r>
          </a:p>
        </p:txBody>
      </p:sp>
      <p:sp>
        <p:nvSpPr>
          <p:cNvPr id="4112" name="Text Box 16"/>
          <p:cNvSpPr txBox="1">
            <a:spLocks noChangeArrowheads="1"/>
          </p:cNvSpPr>
          <p:nvPr/>
        </p:nvSpPr>
        <p:spPr bwMode="auto">
          <a:xfrm>
            <a:off x="2743200" y="2459038"/>
            <a:ext cx="1371600" cy="400110"/>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7</a:t>
            </a:r>
          </a:p>
        </p:txBody>
      </p:sp>
      <p:sp>
        <p:nvSpPr>
          <p:cNvPr id="4113" name="Text Box 17"/>
          <p:cNvSpPr txBox="1">
            <a:spLocks noChangeArrowheads="1"/>
          </p:cNvSpPr>
          <p:nvPr/>
        </p:nvSpPr>
        <p:spPr bwMode="auto">
          <a:xfrm>
            <a:off x="2971800" y="5507038"/>
            <a:ext cx="1371600" cy="400110"/>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mRNA</a:t>
            </a:r>
          </a:p>
        </p:txBody>
      </p:sp>
      <p:sp>
        <p:nvSpPr>
          <p:cNvPr id="4114" name="Text Box 18"/>
          <p:cNvSpPr txBox="1">
            <a:spLocks noChangeArrowheads="1"/>
          </p:cNvSpPr>
          <p:nvPr/>
        </p:nvSpPr>
        <p:spPr bwMode="auto">
          <a:xfrm>
            <a:off x="4419600" y="5659438"/>
            <a:ext cx="1143000" cy="523220"/>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latin typeface="Times New Roman" panose="02020603050405020304" pitchFamily="18" charset="0"/>
              </a:rPr>
              <a:t>Ribosome</a:t>
            </a:r>
          </a:p>
          <a:p>
            <a:pPr algn="ctr">
              <a:spcBef>
                <a:spcPct val="50000"/>
              </a:spcBef>
            </a:pPr>
            <a:endParaRPr lang="en-US" altLang="en-US" sz="800" b="1">
              <a:latin typeface="Times New Roman" panose="02020603050405020304" pitchFamily="18" charset="0"/>
            </a:endParaRPr>
          </a:p>
        </p:txBody>
      </p:sp>
      <p:grpSp>
        <p:nvGrpSpPr>
          <p:cNvPr id="4115" name="Group 19"/>
          <p:cNvGrpSpPr>
            <a:grpSpLocks/>
          </p:cNvGrpSpPr>
          <p:nvPr/>
        </p:nvGrpSpPr>
        <p:grpSpPr bwMode="auto">
          <a:xfrm>
            <a:off x="5638800" y="5430838"/>
            <a:ext cx="3352800" cy="1198562"/>
            <a:chOff x="2592" y="3120"/>
            <a:chExt cx="2112" cy="755"/>
          </a:xfrm>
        </p:grpSpPr>
        <p:sp>
          <p:nvSpPr>
            <p:cNvPr id="4116" name="Text Box 20"/>
            <p:cNvSpPr txBox="1">
              <a:spLocks noChangeArrowheads="1"/>
            </p:cNvSpPr>
            <p:nvPr/>
          </p:nvSpPr>
          <p:spPr bwMode="auto">
            <a:xfrm>
              <a:off x="2592" y="3264"/>
              <a:ext cx="528" cy="611"/>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latin typeface="Times New Roman" panose="02020603050405020304" pitchFamily="18" charset="0"/>
                </a:rPr>
                <a:t>Codon</a:t>
              </a:r>
              <a:r>
                <a:rPr lang="en-US" altLang="en-US" sz="2000" b="1">
                  <a:latin typeface="Times New Roman" panose="02020603050405020304" pitchFamily="18" charset="0"/>
                </a:rPr>
                <a:t> </a:t>
              </a:r>
              <a:r>
                <a:rPr lang="en-US" altLang="en-US" sz="1200">
                  <a:latin typeface="Times New Roman" panose="02020603050405020304" pitchFamily="18" charset="0"/>
                </a:rPr>
                <a:t>for specific AA</a:t>
              </a:r>
            </a:p>
          </p:txBody>
        </p:sp>
        <p:sp>
          <p:nvSpPr>
            <p:cNvPr id="4117" name="Text Box 21"/>
            <p:cNvSpPr txBox="1">
              <a:spLocks noChangeArrowheads="1"/>
            </p:cNvSpPr>
            <p:nvPr/>
          </p:nvSpPr>
          <p:spPr bwMode="auto">
            <a:xfrm>
              <a:off x="4128" y="3120"/>
              <a:ext cx="576" cy="252"/>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Codon</a:t>
              </a:r>
            </a:p>
          </p:txBody>
        </p:sp>
      </p:grpSp>
      <p:sp>
        <p:nvSpPr>
          <p:cNvPr id="4118" name="Text Box 22"/>
          <p:cNvSpPr txBox="1">
            <a:spLocks noChangeArrowheads="1"/>
          </p:cNvSpPr>
          <p:nvPr/>
        </p:nvSpPr>
        <p:spPr bwMode="auto">
          <a:xfrm>
            <a:off x="8382000" y="2154239"/>
            <a:ext cx="914400" cy="941387"/>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latin typeface="Times New Roman" panose="02020603050405020304" pitchFamily="18" charset="0"/>
              </a:rPr>
              <a:t>Free amino acids</a:t>
            </a:r>
            <a:endParaRPr lang="en-US" altLang="en-US" sz="700" b="1">
              <a:latin typeface="Times New Roman" panose="02020603050405020304" pitchFamily="18" charset="0"/>
            </a:endParaRPr>
          </a:p>
        </p:txBody>
      </p:sp>
      <p:sp>
        <p:nvSpPr>
          <p:cNvPr id="4119" name="Text Box 23"/>
          <p:cNvSpPr txBox="1">
            <a:spLocks noChangeArrowheads="1"/>
          </p:cNvSpPr>
          <p:nvPr/>
        </p:nvSpPr>
        <p:spPr bwMode="auto">
          <a:xfrm>
            <a:off x="7315200" y="3906838"/>
            <a:ext cx="1371600" cy="400110"/>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AA:tRNA</a:t>
            </a:r>
          </a:p>
        </p:txBody>
      </p:sp>
      <p:sp>
        <p:nvSpPr>
          <p:cNvPr id="4120" name="Text Box 24"/>
          <p:cNvSpPr txBox="1">
            <a:spLocks noChangeArrowheads="1"/>
          </p:cNvSpPr>
          <p:nvPr/>
        </p:nvSpPr>
        <p:spPr bwMode="auto">
          <a:xfrm>
            <a:off x="2743200" y="2309814"/>
            <a:ext cx="1371600" cy="606425"/>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a:latin typeface="Times New Roman" panose="02020603050405020304" pitchFamily="18" charset="0"/>
              </a:rPr>
              <a:t>Growing Protein Chain</a:t>
            </a:r>
          </a:p>
        </p:txBody>
      </p:sp>
      <p:sp>
        <p:nvSpPr>
          <p:cNvPr id="4121" name="Text Box 25"/>
          <p:cNvSpPr txBox="1">
            <a:spLocks noChangeArrowheads="1"/>
          </p:cNvSpPr>
          <p:nvPr/>
        </p:nvSpPr>
        <p:spPr bwMode="auto">
          <a:xfrm>
            <a:off x="2895600" y="4364039"/>
            <a:ext cx="838200" cy="606425"/>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latin typeface="Times New Roman" panose="02020603050405020304" pitchFamily="18" charset="0"/>
              </a:rPr>
              <a:t>free tRNA</a:t>
            </a:r>
          </a:p>
        </p:txBody>
      </p:sp>
      <p:sp>
        <p:nvSpPr>
          <p:cNvPr id="4122" name="Text Box 26"/>
          <p:cNvSpPr txBox="1">
            <a:spLocks noChangeArrowheads="1"/>
          </p:cNvSpPr>
          <p:nvPr/>
        </p:nvSpPr>
        <p:spPr bwMode="auto">
          <a:xfrm>
            <a:off x="8839200" y="4135438"/>
            <a:ext cx="1524000" cy="523220"/>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latin typeface="Times New Roman" panose="02020603050405020304" pitchFamily="18" charset="0"/>
              </a:rPr>
              <a:t>Anti-codon</a:t>
            </a:r>
          </a:p>
          <a:p>
            <a:pPr algn="ctr">
              <a:spcBef>
                <a:spcPct val="50000"/>
              </a:spcBef>
            </a:pPr>
            <a:endParaRPr lang="en-US" altLang="en-US" sz="800" b="1">
              <a:latin typeface="Times New Roman" panose="02020603050405020304" pitchFamily="18" charset="0"/>
            </a:endParaRPr>
          </a:p>
        </p:txBody>
      </p:sp>
      <p:sp>
        <p:nvSpPr>
          <p:cNvPr id="27" name="Rectangle 2"/>
          <p:cNvSpPr txBox="1">
            <a:spLocks noRot="1" noChangeArrowheads="1"/>
          </p:cNvSpPr>
          <p:nvPr/>
        </p:nvSpPr>
        <p:spPr>
          <a:xfrm>
            <a:off x="1159763" y="323935"/>
            <a:ext cx="9720072" cy="492797"/>
          </a:xfrm>
          <a:prstGeom prst="rect">
            <a:avLst/>
          </a:prstGeom>
        </p:spPr>
        <p:txBody>
          <a:bodyP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ltLang="en-US" sz="4000" b="1" dirty="0">
                <a:solidFill>
                  <a:srgbClr val="FF0000"/>
                </a:solidFill>
              </a:rPr>
              <a:t>Stages of protein Synthesis: translation </a:t>
            </a:r>
            <a:endParaRPr lang="en-US" altLang="en-US" sz="4000" b="1" dirty="0"/>
          </a:p>
        </p:txBody>
      </p:sp>
    </p:spTree>
    <p:extLst>
      <p:ext uri="{BB962C8B-B14F-4D97-AF65-F5344CB8AC3E}">
        <p14:creationId xmlns:p14="http://schemas.microsoft.com/office/powerpoint/2010/main" val="3388297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xit" presetSubtype="4" fill="hold" grpId="1" nodeType="clickEffect">
                                  <p:stCondLst>
                                    <p:cond delay="0"/>
                                  </p:stCondLst>
                                  <p:childTnLst>
                                    <p:anim calcmode="lin" valueType="num">
                                      <p:cBhvr additive="base">
                                        <p:cTn id="14" dur="500"/>
                                        <p:tgtEl>
                                          <p:spTgt spid="4103">
                                            <p:txEl>
                                              <p:pRg st="0" end="0"/>
                                            </p:txEl>
                                          </p:spTgt>
                                        </p:tgtEl>
                                        <p:attrNameLst>
                                          <p:attrName>ppt_x</p:attrName>
                                        </p:attrNameLst>
                                      </p:cBhvr>
                                      <p:tavLst>
                                        <p:tav tm="0">
                                          <p:val>
                                            <p:strVal val="ppt_x"/>
                                          </p:val>
                                        </p:tav>
                                        <p:tav tm="100000">
                                          <p:val>
                                            <p:strVal val="ppt_x"/>
                                          </p:val>
                                        </p:tav>
                                      </p:tavLst>
                                    </p:anim>
                                    <p:anim calcmode="lin" valueType="num">
                                      <p:cBhvr additive="base">
                                        <p:cTn id="15" dur="500"/>
                                        <p:tgtEl>
                                          <p:spTgt spid="4103">
                                            <p:txEl>
                                              <p:pRg st="0" end="0"/>
                                            </p:txEl>
                                          </p:spTgt>
                                        </p:tgtEl>
                                        <p:attrNameLst>
                                          <p:attrName>ppt_y</p:attrName>
                                        </p:attrNameLst>
                                      </p:cBhvr>
                                      <p:tavLst>
                                        <p:tav tm="0">
                                          <p:val>
                                            <p:strVal val="ppt_y"/>
                                          </p:val>
                                        </p:tav>
                                        <p:tav tm="100000">
                                          <p:val>
                                            <p:strVal val="1+ppt_h/2"/>
                                          </p:val>
                                        </p:tav>
                                      </p:tavLst>
                                    </p:anim>
                                    <p:set>
                                      <p:cBhvr>
                                        <p:cTn id="16" dur="1" fill="hold">
                                          <p:stCondLst>
                                            <p:cond delay="499"/>
                                          </p:stCondLst>
                                        </p:cTn>
                                        <p:tgtEl>
                                          <p:spTgt spid="4103">
                                            <p:txEl>
                                              <p:pRg st="0" end="0"/>
                                            </p:txEl>
                                          </p:spTgt>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xit" presetSubtype="4" fill="hold" grpId="1" nodeType="clickEffect">
                                  <p:stCondLst>
                                    <p:cond delay="0"/>
                                  </p:stCondLst>
                                  <p:childTnLst>
                                    <p:anim calcmode="lin" valueType="num">
                                      <p:cBhvr additive="base">
                                        <p:cTn id="20" dur="500"/>
                                        <p:tgtEl>
                                          <p:spTgt spid="4103">
                                            <p:txEl>
                                              <p:pRg st="1" end="1"/>
                                            </p:txEl>
                                          </p:spTgt>
                                        </p:tgtEl>
                                        <p:attrNameLst>
                                          <p:attrName>ppt_x</p:attrName>
                                        </p:attrNameLst>
                                      </p:cBhvr>
                                      <p:tavLst>
                                        <p:tav tm="0">
                                          <p:val>
                                            <p:strVal val="ppt_x"/>
                                          </p:val>
                                        </p:tav>
                                        <p:tav tm="100000">
                                          <p:val>
                                            <p:strVal val="ppt_x"/>
                                          </p:val>
                                        </p:tav>
                                      </p:tavLst>
                                    </p:anim>
                                    <p:anim calcmode="lin" valueType="num">
                                      <p:cBhvr additive="base">
                                        <p:cTn id="21" dur="500"/>
                                        <p:tgtEl>
                                          <p:spTgt spid="4103">
                                            <p:txEl>
                                              <p:pRg st="1" end="1"/>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4103">
                                            <p:txEl>
                                              <p:pRg st="1" end="1"/>
                                            </p:txEl>
                                          </p:spTgt>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dissolve">
                                      <p:cBhvr>
                                        <p:cTn id="27" dur="500"/>
                                        <p:tgtEl>
                                          <p:spTgt spid="40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4104"/>
                                        </p:tgtEl>
                                        <p:attrNameLst>
                                          <p:attrName>style.visibility</p:attrName>
                                        </p:attrNameLst>
                                      </p:cBhvr>
                                      <p:to>
                                        <p:strVal val="visible"/>
                                      </p:to>
                                    </p:set>
                                    <p:anim calcmode="lin" valueType="num">
                                      <p:cBhvr additive="base">
                                        <p:cTn id="32" dur="500" fill="hold"/>
                                        <p:tgtEl>
                                          <p:spTgt spid="4104"/>
                                        </p:tgtEl>
                                        <p:attrNameLst>
                                          <p:attrName>ppt_x</p:attrName>
                                        </p:attrNameLst>
                                      </p:cBhvr>
                                      <p:tavLst>
                                        <p:tav tm="0">
                                          <p:val>
                                            <p:strVal val="0-#ppt_w/2"/>
                                          </p:val>
                                        </p:tav>
                                        <p:tav tm="100000">
                                          <p:val>
                                            <p:strVal val="#ppt_x"/>
                                          </p:val>
                                        </p:tav>
                                      </p:tavLst>
                                    </p:anim>
                                    <p:anim calcmode="lin" valueType="num">
                                      <p:cBhvr additive="base">
                                        <p:cTn id="33" dur="500" fill="hold"/>
                                        <p:tgtEl>
                                          <p:spTgt spid="4104"/>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500"/>
                            </p:stCondLst>
                            <p:childTnLst>
                              <p:par>
                                <p:cTn id="35" presetID="2" presetClass="entr" presetSubtype="8" fill="hold" grpId="0" nodeType="afterEffect">
                                  <p:stCondLst>
                                    <p:cond delay="0"/>
                                  </p:stCondLst>
                                  <p:childTnLst>
                                    <p:set>
                                      <p:cBhvr>
                                        <p:cTn id="36" dur="1" fill="hold">
                                          <p:stCondLst>
                                            <p:cond delay="0"/>
                                          </p:stCondLst>
                                        </p:cTn>
                                        <p:tgtEl>
                                          <p:spTgt spid="4105"/>
                                        </p:tgtEl>
                                        <p:attrNameLst>
                                          <p:attrName>style.visibility</p:attrName>
                                        </p:attrNameLst>
                                      </p:cBhvr>
                                      <p:to>
                                        <p:strVal val="visible"/>
                                      </p:to>
                                    </p:set>
                                    <p:anim calcmode="lin" valueType="num">
                                      <p:cBhvr additive="base">
                                        <p:cTn id="37" dur="500" fill="hold"/>
                                        <p:tgtEl>
                                          <p:spTgt spid="4105"/>
                                        </p:tgtEl>
                                        <p:attrNameLst>
                                          <p:attrName>ppt_x</p:attrName>
                                        </p:attrNameLst>
                                      </p:cBhvr>
                                      <p:tavLst>
                                        <p:tav tm="0">
                                          <p:val>
                                            <p:strVal val="0-#ppt_w/2"/>
                                          </p:val>
                                        </p:tav>
                                        <p:tav tm="100000">
                                          <p:val>
                                            <p:strVal val="#ppt_x"/>
                                          </p:val>
                                        </p:tav>
                                      </p:tavLst>
                                    </p:anim>
                                    <p:anim calcmode="lin" valueType="num">
                                      <p:cBhvr additive="base">
                                        <p:cTn id="38" dur="500" fill="hold"/>
                                        <p:tgtEl>
                                          <p:spTgt spid="4105"/>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1000"/>
                            </p:stCondLst>
                            <p:childTnLst>
                              <p:par>
                                <p:cTn id="40" presetID="2" presetClass="entr" presetSubtype="8" fill="hold" nodeType="afterEffect">
                                  <p:stCondLst>
                                    <p:cond delay="0"/>
                                  </p:stCondLst>
                                  <p:childTnLst>
                                    <p:set>
                                      <p:cBhvr>
                                        <p:cTn id="41" dur="1" fill="hold">
                                          <p:stCondLst>
                                            <p:cond delay="0"/>
                                          </p:stCondLst>
                                        </p:cTn>
                                        <p:tgtEl>
                                          <p:spTgt spid="4108"/>
                                        </p:tgtEl>
                                        <p:attrNameLst>
                                          <p:attrName>style.visibility</p:attrName>
                                        </p:attrNameLst>
                                      </p:cBhvr>
                                      <p:to>
                                        <p:strVal val="visible"/>
                                      </p:to>
                                    </p:set>
                                    <p:anim calcmode="lin" valueType="num">
                                      <p:cBhvr additive="base">
                                        <p:cTn id="42" dur="500" fill="hold"/>
                                        <p:tgtEl>
                                          <p:spTgt spid="4108"/>
                                        </p:tgtEl>
                                        <p:attrNameLst>
                                          <p:attrName>ppt_x</p:attrName>
                                        </p:attrNameLst>
                                      </p:cBhvr>
                                      <p:tavLst>
                                        <p:tav tm="0">
                                          <p:val>
                                            <p:strVal val="0-#ppt_w/2"/>
                                          </p:val>
                                        </p:tav>
                                        <p:tav tm="100000">
                                          <p:val>
                                            <p:strVal val="#ppt_x"/>
                                          </p:val>
                                        </p:tav>
                                      </p:tavLst>
                                    </p:anim>
                                    <p:anim calcmode="lin" valueType="num">
                                      <p:cBhvr additive="base">
                                        <p:cTn id="43" dur="500" fill="hold"/>
                                        <p:tgtEl>
                                          <p:spTgt spid="4108"/>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1500"/>
                            </p:stCondLst>
                            <p:childTnLst>
                              <p:par>
                                <p:cTn id="45" presetID="2" presetClass="entr" presetSubtype="8" fill="hold" grpId="0" nodeType="afterEffect">
                                  <p:stCondLst>
                                    <p:cond delay="0"/>
                                  </p:stCondLst>
                                  <p:childTnLst>
                                    <p:set>
                                      <p:cBhvr>
                                        <p:cTn id="46" dur="1" fill="hold">
                                          <p:stCondLst>
                                            <p:cond delay="0"/>
                                          </p:stCondLst>
                                        </p:cTn>
                                        <p:tgtEl>
                                          <p:spTgt spid="4101"/>
                                        </p:tgtEl>
                                        <p:attrNameLst>
                                          <p:attrName>style.visibility</p:attrName>
                                        </p:attrNameLst>
                                      </p:cBhvr>
                                      <p:to>
                                        <p:strVal val="visible"/>
                                      </p:to>
                                    </p:set>
                                    <p:anim calcmode="lin" valueType="num">
                                      <p:cBhvr additive="base">
                                        <p:cTn id="47" dur="500" fill="hold"/>
                                        <p:tgtEl>
                                          <p:spTgt spid="4101"/>
                                        </p:tgtEl>
                                        <p:attrNameLst>
                                          <p:attrName>ppt_x</p:attrName>
                                        </p:attrNameLst>
                                      </p:cBhvr>
                                      <p:tavLst>
                                        <p:tav tm="0">
                                          <p:val>
                                            <p:strVal val="0-#ppt_w/2"/>
                                          </p:val>
                                        </p:tav>
                                        <p:tav tm="100000">
                                          <p:val>
                                            <p:strVal val="#ppt_x"/>
                                          </p:val>
                                        </p:tav>
                                      </p:tavLst>
                                    </p:anim>
                                    <p:anim calcmode="lin" valueType="num">
                                      <p:cBhvr additive="base">
                                        <p:cTn id="48" dur="500" fill="hold"/>
                                        <p:tgtEl>
                                          <p:spTgt spid="4101"/>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2000"/>
                            </p:stCondLst>
                            <p:childTnLst>
                              <p:par>
                                <p:cTn id="50" presetID="2" presetClass="entr" presetSubtype="8" fill="hold" grpId="0" nodeType="afterEffect">
                                  <p:stCondLst>
                                    <p:cond delay="0"/>
                                  </p:stCondLst>
                                  <p:childTnLst>
                                    <p:set>
                                      <p:cBhvr>
                                        <p:cTn id="51" dur="1" fill="hold">
                                          <p:stCondLst>
                                            <p:cond delay="0"/>
                                          </p:stCondLst>
                                        </p:cTn>
                                        <p:tgtEl>
                                          <p:spTgt spid="4106"/>
                                        </p:tgtEl>
                                        <p:attrNameLst>
                                          <p:attrName>style.visibility</p:attrName>
                                        </p:attrNameLst>
                                      </p:cBhvr>
                                      <p:to>
                                        <p:strVal val="visible"/>
                                      </p:to>
                                    </p:set>
                                    <p:anim calcmode="lin" valueType="num">
                                      <p:cBhvr additive="base">
                                        <p:cTn id="52" dur="500" fill="hold"/>
                                        <p:tgtEl>
                                          <p:spTgt spid="4106"/>
                                        </p:tgtEl>
                                        <p:attrNameLst>
                                          <p:attrName>ppt_x</p:attrName>
                                        </p:attrNameLst>
                                      </p:cBhvr>
                                      <p:tavLst>
                                        <p:tav tm="0">
                                          <p:val>
                                            <p:strVal val="0-#ppt_w/2"/>
                                          </p:val>
                                        </p:tav>
                                        <p:tav tm="100000">
                                          <p:val>
                                            <p:strVal val="#ppt_x"/>
                                          </p:val>
                                        </p:tav>
                                      </p:tavLst>
                                    </p:anim>
                                    <p:anim calcmode="lin" valueType="num">
                                      <p:cBhvr additive="base">
                                        <p:cTn id="53" dur="500" fill="hold"/>
                                        <p:tgtEl>
                                          <p:spTgt spid="4106"/>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2500"/>
                            </p:stCondLst>
                            <p:childTnLst>
                              <p:par>
                                <p:cTn id="55" presetID="2" presetClass="entr" presetSubtype="8" fill="hold" grpId="0" nodeType="afterEffect">
                                  <p:stCondLst>
                                    <p:cond delay="0"/>
                                  </p:stCondLst>
                                  <p:childTnLst>
                                    <p:set>
                                      <p:cBhvr>
                                        <p:cTn id="56" dur="1" fill="hold">
                                          <p:stCondLst>
                                            <p:cond delay="0"/>
                                          </p:stCondLst>
                                        </p:cTn>
                                        <p:tgtEl>
                                          <p:spTgt spid="4107"/>
                                        </p:tgtEl>
                                        <p:attrNameLst>
                                          <p:attrName>style.visibility</p:attrName>
                                        </p:attrNameLst>
                                      </p:cBhvr>
                                      <p:to>
                                        <p:strVal val="visible"/>
                                      </p:to>
                                    </p:set>
                                    <p:anim calcmode="lin" valueType="num">
                                      <p:cBhvr additive="base">
                                        <p:cTn id="57" dur="500" fill="hold"/>
                                        <p:tgtEl>
                                          <p:spTgt spid="4107"/>
                                        </p:tgtEl>
                                        <p:attrNameLst>
                                          <p:attrName>ppt_x</p:attrName>
                                        </p:attrNameLst>
                                      </p:cBhvr>
                                      <p:tavLst>
                                        <p:tav tm="0">
                                          <p:val>
                                            <p:strVal val="0-#ppt_w/2"/>
                                          </p:val>
                                        </p:tav>
                                        <p:tav tm="100000">
                                          <p:val>
                                            <p:strVal val="#ppt_x"/>
                                          </p:val>
                                        </p:tav>
                                      </p:tavLst>
                                    </p:anim>
                                    <p:anim calcmode="lin" valueType="num">
                                      <p:cBhvr additive="base">
                                        <p:cTn id="58" dur="500" fill="hold"/>
                                        <p:tgtEl>
                                          <p:spTgt spid="4107"/>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3000"/>
                            </p:stCondLst>
                            <p:childTnLst>
                              <p:par>
                                <p:cTn id="60" presetID="2" presetClass="entr" presetSubtype="8" fill="hold" grpId="0" nodeType="afterEffect">
                                  <p:stCondLst>
                                    <p:cond delay="0"/>
                                  </p:stCondLst>
                                  <p:childTnLst>
                                    <p:set>
                                      <p:cBhvr>
                                        <p:cTn id="61" dur="1" fill="hold">
                                          <p:stCondLst>
                                            <p:cond delay="0"/>
                                          </p:stCondLst>
                                        </p:cTn>
                                        <p:tgtEl>
                                          <p:spTgt spid="4112"/>
                                        </p:tgtEl>
                                        <p:attrNameLst>
                                          <p:attrName>style.visibility</p:attrName>
                                        </p:attrNameLst>
                                      </p:cBhvr>
                                      <p:to>
                                        <p:strVal val="visible"/>
                                      </p:to>
                                    </p:set>
                                    <p:anim calcmode="lin" valueType="num">
                                      <p:cBhvr additive="base">
                                        <p:cTn id="62" dur="500" fill="hold"/>
                                        <p:tgtEl>
                                          <p:spTgt spid="4112"/>
                                        </p:tgtEl>
                                        <p:attrNameLst>
                                          <p:attrName>ppt_x</p:attrName>
                                        </p:attrNameLst>
                                      </p:cBhvr>
                                      <p:tavLst>
                                        <p:tav tm="0">
                                          <p:val>
                                            <p:strVal val="0-#ppt_w/2"/>
                                          </p:val>
                                        </p:tav>
                                        <p:tav tm="100000">
                                          <p:val>
                                            <p:strVal val="#ppt_x"/>
                                          </p:val>
                                        </p:tav>
                                      </p:tavLst>
                                    </p:anim>
                                    <p:anim calcmode="lin" valueType="num">
                                      <p:cBhvr additive="base">
                                        <p:cTn id="63" dur="500" fill="hold"/>
                                        <p:tgtEl>
                                          <p:spTgt spid="4112"/>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3500"/>
                            </p:stCondLst>
                            <p:childTnLst>
                              <p:par>
                                <p:cTn id="65" presetID="2" presetClass="entr" presetSubtype="8" fill="hold" grpId="0" nodeType="afterEffect">
                                  <p:stCondLst>
                                    <p:cond delay="0"/>
                                  </p:stCondLst>
                                  <p:childTnLst>
                                    <p:set>
                                      <p:cBhvr>
                                        <p:cTn id="66" dur="1" fill="hold">
                                          <p:stCondLst>
                                            <p:cond delay="0"/>
                                          </p:stCondLst>
                                        </p:cTn>
                                        <p:tgtEl>
                                          <p:spTgt spid="4111"/>
                                        </p:tgtEl>
                                        <p:attrNameLst>
                                          <p:attrName>style.visibility</p:attrName>
                                        </p:attrNameLst>
                                      </p:cBhvr>
                                      <p:to>
                                        <p:strVal val="visible"/>
                                      </p:to>
                                    </p:set>
                                    <p:anim calcmode="lin" valueType="num">
                                      <p:cBhvr additive="base">
                                        <p:cTn id="67" dur="500" fill="hold"/>
                                        <p:tgtEl>
                                          <p:spTgt spid="4111"/>
                                        </p:tgtEl>
                                        <p:attrNameLst>
                                          <p:attrName>ppt_x</p:attrName>
                                        </p:attrNameLst>
                                      </p:cBhvr>
                                      <p:tavLst>
                                        <p:tav tm="0">
                                          <p:val>
                                            <p:strVal val="0-#ppt_w/2"/>
                                          </p:val>
                                        </p:tav>
                                        <p:tav tm="100000">
                                          <p:val>
                                            <p:strVal val="#ppt_x"/>
                                          </p:val>
                                        </p:tav>
                                      </p:tavLst>
                                    </p:anim>
                                    <p:anim calcmode="lin" valueType="num">
                                      <p:cBhvr additive="base">
                                        <p:cTn id="68" dur="500" fill="hold"/>
                                        <p:tgtEl>
                                          <p:spTgt spid="4111"/>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4113"/>
                                        </p:tgtEl>
                                        <p:attrNameLst>
                                          <p:attrName>style.visibility</p:attrName>
                                        </p:attrNameLst>
                                      </p:cBhvr>
                                      <p:to>
                                        <p:strVal val="visible"/>
                                      </p:to>
                                    </p:set>
                                    <p:anim calcmode="lin" valueType="num">
                                      <p:cBhvr additive="base">
                                        <p:cTn id="73" dur="500" fill="hold"/>
                                        <p:tgtEl>
                                          <p:spTgt spid="4113"/>
                                        </p:tgtEl>
                                        <p:attrNameLst>
                                          <p:attrName>ppt_x</p:attrName>
                                        </p:attrNameLst>
                                      </p:cBhvr>
                                      <p:tavLst>
                                        <p:tav tm="0">
                                          <p:val>
                                            <p:strVal val="0-#ppt_w/2"/>
                                          </p:val>
                                        </p:tav>
                                        <p:tav tm="100000">
                                          <p:val>
                                            <p:strVal val="#ppt_x"/>
                                          </p:val>
                                        </p:tav>
                                      </p:tavLst>
                                    </p:anim>
                                    <p:anim calcmode="lin" valueType="num">
                                      <p:cBhvr additive="base">
                                        <p:cTn id="74" dur="500" fill="hold"/>
                                        <p:tgtEl>
                                          <p:spTgt spid="4113"/>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411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411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4122"/>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4118"/>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4119"/>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4120"/>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4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animBg="1" autoUpdateAnimBg="0"/>
      <p:bldP spid="4103" grpId="0" build="p" autoUpdateAnimBg="0"/>
      <p:bldP spid="4103" grpId="1" build="p"/>
      <p:bldP spid="4104" grpId="0" animBg="1" autoUpdateAnimBg="0"/>
      <p:bldP spid="4105" grpId="0" animBg="1" autoUpdateAnimBg="0"/>
      <p:bldP spid="4106" grpId="0" animBg="1" autoUpdateAnimBg="0"/>
      <p:bldP spid="4107" grpId="0" animBg="1" autoUpdateAnimBg="0"/>
      <p:bldP spid="4111" grpId="0" animBg="1" autoUpdateAnimBg="0"/>
      <p:bldP spid="4112" grpId="0" animBg="1" autoUpdateAnimBg="0"/>
      <p:bldP spid="4113" grpId="0" animBg="1" autoUpdateAnimBg="0"/>
      <p:bldP spid="4114" grpId="0" animBg="1" autoUpdateAnimBg="0"/>
      <p:bldP spid="4118" grpId="0" animBg="1" autoUpdateAnimBg="0"/>
      <p:bldP spid="4119" grpId="0" animBg="1" autoUpdateAnimBg="0"/>
      <p:bldP spid="4120" grpId="0" animBg="1" autoUpdateAnimBg="0"/>
      <p:bldP spid="4121" grpId="0" animBg="1" autoUpdateAnimBg="0"/>
      <p:bldP spid="412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25223" y="979377"/>
            <a:ext cx="8849031" cy="5047127"/>
          </a:xfrm>
          <a:prstGeom prst="rect">
            <a:avLst/>
          </a:prstGeom>
        </p:spPr>
      </p:pic>
      <p:sp>
        <p:nvSpPr>
          <p:cNvPr id="5" name="Rectangle 2"/>
          <p:cNvSpPr txBox="1">
            <a:spLocks noRot="1" noChangeArrowheads="1"/>
          </p:cNvSpPr>
          <p:nvPr/>
        </p:nvSpPr>
        <p:spPr>
          <a:xfrm>
            <a:off x="1189703" y="315058"/>
            <a:ext cx="9720072" cy="492797"/>
          </a:xfrm>
          <a:prstGeom prst="rect">
            <a:avLst/>
          </a:prstGeom>
        </p:spPr>
        <p:txBody>
          <a:bodyP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ltLang="en-US" sz="4000" b="1" dirty="0">
                <a:solidFill>
                  <a:srgbClr val="FF0000"/>
                </a:solidFill>
              </a:rPr>
              <a:t>Stages of protein Synthesis: translation </a:t>
            </a:r>
            <a:endParaRPr lang="en-US" altLang="en-US" sz="4000" b="1" dirty="0"/>
          </a:p>
        </p:txBody>
      </p:sp>
    </p:spTree>
    <p:extLst>
      <p:ext uri="{BB962C8B-B14F-4D97-AF65-F5344CB8AC3E}">
        <p14:creationId xmlns:p14="http://schemas.microsoft.com/office/powerpoint/2010/main" val="1304656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aProteinSyn"/>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1700213"/>
            <a:ext cx="9144000" cy="4824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2"/>
          <p:cNvSpPr txBox="1">
            <a:spLocks noRot="1" noChangeArrowheads="1"/>
          </p:cNvSpPr>
          <p:nvPr/>
        </p:nvSpPr>
        <p:spPr>
          <a:xfrm>
            <a:off x="1111045" y="914826"/>
            <a:ext cx="9720072" cy="492797"/>
          </a:xfrm>
          <a:prstGeom prst="rect">
            <a:avLst/>
          </a:prstGeom>
        </p:spPr>
        <p:txBody>
          <a:bodyP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ltLang="en-US" sz="4000" b="1" dirty="0">
                <a:solidFill>
                  <a:srgbClr val="FF0000"/>
                </a:solidFill>
              </a:rPr>
              <a:t>Stages of protein Synthesis: translation </a:t>
            </a:r>
            <a:endParaRPr lang="en-US" altLang="en-US" sz="4000" b="1" dirty="0"/>
          </a:p>
        </p:txBody>
      </p:sp>
    </p:spTree>
    <p:extLst>
      <p:ext uri="{BB962C8B-B14F-4D97-AF65-F5344CB8AC3E}">
        <p14:creationId xmlns:p14="http://schemas.microsoft.com/office/powerpoint/2010/main" val="220115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5"/>
          <p:cNvSpPr>
            <a:spLocks noChangeArrowheads="1"/>
          </p:cNvSpPr>
          <p:nvPr/>
        </p:nvSpPr>
        <p:spPr bwMode="auto">
          <a:xfrm>
            <a:off x="1524001" y="20679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AU"/>
          </a:p>
        </p:txBody>
      </p:sp>
      <p:graphicFrame>
        <p:nvGraphicFramePr>
          <p:cNvPr id="38916" name="Object 4"/>
          <p:cNvGraphicFramePr>
            <a:graphicFrameLocks noChangeAspect="1"/>
          </p:cNvGraphicFramePr>
          <p:nvPr>
            <p:extLst>
              <p:ext uri="{D42A27DB-BD31-4B8C-83A1-F6EECF244321}">
                <p14:modId xmlns:p14="http://schemas.microsoft.com/office/powerpoint/2010/main" val="3982048892"/>
              </p:ext>
            </p:extLst>
          </p:nvPr>
        </p:nvGraphicFramePr>
        <p:xfrm>
          <a:off x="5372290" y="1557374"/>
          <a:ext cx="4533754" cy="4223994"/>
        </p:xfrm>
        <a:graphic>
          <a:graphicData uri="http://schemas.openxmlformats.org/presentationml/2006/ole">
            <mc:AlternateContent xmlns:mc="http://schemas.openxmlformats.org/markup-compatibility/2006">
              <mc:Choice xmlns:v="urn:schemas-microsoft-com:vml" Requires="v">
                <p:oleObj name="Bitmap Image" r:id="rId2" imgW="2476190" imgH="4296375" progId="Paint.Picture">
                  <p:embed/>
                </p:oleObj>
              </mc:Choice>
              <mc:Fallback>
                <p:oleObj name="Bitmap Image" r:id="rId2" imgW="2476190" imgH="4296375" progId="Paint.Picture">
                  <p:embed/>
                  <p:pic>
                    <p:nvPicPr>
                      <p:cNvPr id="3891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290" y="1557374"/>
                        <a:ext cx="4533754" cy="4223994"/>
                      </a:xfrm>
                      <a:prstGeom prst="rect">
                        <a:avLst/>
                      </a:prstGeom>
                      <a:noFill/>
                    </p:spPr>
                  </p:pic>
                </p:oleObj>
              </mc:Fallback>
            </mc:AlternateContent>
          </a:graphicData>
        </a:graphic>
      </p:graphicFrame>
      <p:pic>
        <p:nvPicPr>
          <p:cNvPr id="389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26" y="1397967"/>
            <a:ext cx="4812158" cy="5472651"/>
          </a:xfrm>
          <a:prstGeom prst="rect">
            <a:avLst/>
          </a:prstGeom>
          <a:noFill/>
          <a:extLst>
            <a:ext uri="{909E8E84-426E-40DD-AFC4-6F175D3DCCD1}">
              <a14:hiddenFill xmlns:a14="http://schemas.microsoft.com/office/drawing/2010/main">
                <a:solidFill>
                  <a:srgbClr val="FFFFFF"/>
                </a:solidFill>
              </a14:hiddenFill>
            </a:ext>
          </a:extLst>
        </p:spPr>
      </p:pic>
      <p:sp>
        <p:nvSpPr>
          <p:cNvPr id="38920" name="Line 8"/>
          <p:cNvSpPr>
            <a:spLocks noChangeShapeType="1"/>
          </p:cNvSpPr>
          <p:nvPr/>
        </p:nvSpPr>
        <p:spPr bwMode="auto">
          <a:xfrm>
            <a:off x="1337187" y="1157709"/>
            <a:ext cx="0" cy="25286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38921" name="Text Box 9"/>
          <p:cNvSpPr txBox="1">
            <a:spLocks noChangeArrowheads="1"/>
          </p:cNvSpPr>
          <p:nvPr/>
        </p:nvSpPr>
        <p:spPr bwMode="auto">
          <a:xfrm>
            <a:off x="438269" y="820493"/>
            <a:ext cx="388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Universal for all organisms</a:t>
            </a:r>
          </a:p>
        </p:txBody>
      </p:sp>
      <p:sp>
        <p:nvSpPr>
          <p:cNvPr id="38922" name="Line 10"/>
          <p:cNvSpPr>
            <a:spLocks noChangeShapeType="1"/>
          </p:cNvSpPr>
          <p:nvPr/>
        </p:nvSpPr>
        <p:spPr bwMode="auto">
          <a:xfrm>
            <a:off x="4276725" y="40386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p>
        </p:txBody>
      </p:sp>
      <p:sp>
        <p:nvSpPr>
          <p:cNvPr id="12" name="Rectangle 2"/>
          <p:cNvSpPr txBox="1">
            <a:spLocks noRot="1" noChangeArrowheads="1"/>
          </p:cNvSpPr>
          <p:nvPr/>
        </p:nvSpPr>
        <p:spPr>
          <a:xfrm>
            <a:off x="1189703" y="315058"/>
            <a:ext cx="9720072" cy="492797"/>
          </a:xfrm>
          <a:prstGeom prst="rect">
            <a:avLst/>
          </a:prstGeom>
        </p:spPr>
        <p:txBody>
          <a:bodyPr>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ltLang="en-US" sz="4000" b="1" dirty="0">
                <a:solidFill>
                  <a:srgbClr val="FF0000"/>
                </a:solidFill>
              </a:rPr>
              <a:t>Stages of protein Synthesis: translation </a:t>
            </a:r>
            <a:endParaRPr lang="en-US" altLang="en-US" sz="4000" b="1" dirty="0"/>
          </a:p>
        </p:txBody>
      </p:sp>
    </p:spTree>
    <p:extLst>
      <p:ext uri="{BB962C8B-B14F-4D97-AF65-F5344CB8AC3E}">
        <p14:creationId xmlns:p14="http://schemas.microsoft.com/office/powerpoint/2010/main" val="4034192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checkerboard(across)">
                                      <p:cBhvr>
                                        <p:cTn id="7" dur="500"/>
                                        <p:tgtEl>
                                          <p:spTgt spid="38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checkerboard(across)">
                                      <p:cBhvr>
                                        <p:cTn id="12" dur="500"/>
                                        <p:tgtEl>
                                          <p:spTgt spid="389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8920"/>
                                        </p:tgtEl>
                                        <p:attrNameLst>
                                          <p:attrName>style.visibility</p:attrName>
                                        </p:attrNameLst>
                                      </p:cBhvr>
                                      <p:to>
                                        <p:strVal val="visible"/>
                                      </p:to>
                                    </p:set>
                                    <p:animEffect transition="in" filter="checkerboard(across)">
                                      <p:cBhvr>
                                        <p:cTn id="17" dur="500"/>
                                        <p:tgtEl>
                                          <p:spTgt spid="38920"/>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38921"/>
                                        </p:tgtEl>
                                        <p:attrNameLst>
                                          <p:attrName>style.visibility</p:attrName>
                                        </p:attrNameLst>
                                      </p:cBhvr>
                                      <p:to>
                                        <p:strVal val="visible"/>
                                      </p:to>
                                    </p:set>
                                    <p:animEffect transition="in" filter="checkerboard(across)">
                                      <p:cBhvr>
                                        <p:cTn id="20" dur="500"/>
                                        <p:tgtEl>
                                          <p:spTgt spid="38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818" y="551117"/>
            <a:ext cx="11328472" cy="1668488"/>
          </a:xfrm>
        </p:spPr>
        <p:txBody>
          <a:bodyPr>
            <a:noAutofit/>
          </a:bodyPr>
          <a:lstStyle/>
          <a:p>
            <a:pPr>
              <a:buClr>
                <a:schemeClr val="tx1"/>
              </a:buClr>
              <a:buFont typeface="Wingdings" panose="05000000000000000000" pitchFamily="2" charset="2"/>
              <a:buChar char="§"/>
            </a:pPr>
            <a:r>
              <a:rPr lang="en-GB" altLang="en-US" sz="2400" b="1" dirty="0">
                <a:solidFill>
                  <a:srgbClr val="FF0000"/>
                </a:solidFill>
                <a:latin typeface="+mn-lt"/>
                <a:cs typeface="Arial" panose="020B0604020202020204" pitchFamily="34" charset="0"/>
              </a:rPr>
              <a:t>Exit ticket: </a:t>
            </a:r>
            <a:br>
              <a:rPr lang="en-GB" altLang="en-US" sz="2400" b="1" dirty="0">
                <a:solidFill>
                  <a:srgbClr val="FF0000"/>
                </a:solidFill>
                <a:latin typeface="+mn-lt"/>
                <a:cs typeface="Arial" panose="020B0604020202020204" pitchFamily="34" charset="0"/>
              </a:rPr>
            </a:br>
            <a:r>
              <a:rPr lang="en-GB" altLang="en-US" sz="2400" b="1" dirty="0">
                <a:solidFill>
                  <a:srgbClr val="7030A0"/>
                </a:solidFill>
                <a:latin typeface="+mn-lt"/>
                <a:cs typeface="Arial" panose="020B0604020202020204" pitchFamily="34" charset="0"/>
              </a:rPr>
              <a:t>c. </a:t>
            </a:r>
            <a:r>
              <a:rPr lang="en-AU" sz="2400" b="1" u="sng" dirty="0">
                <a:solidFill>
                  <a:srgbClr val="7030A0"/>
                </a:solidFill>
              </a:rPr>
              <a:t>explain</a:t>
            </a:r>
            <a:r>
              <a:rPr lang="en-AU" sz="2400" dirty="0"/>
              <a:t> the process of protein synthesis in terms of </a:t>
            </a:r>
            <a:br>
              <a:rPr lang="en-AU" sz="2400" dirty="0"/>
            </a:br>
            <a:r>
              <a:rPr lang="en-AU" sz="2400" dirty="0"/>
              <a:t>- translation of mRNA into an amino acid sequence at the ribosome (refer to transfer RNA, codons and anticodons)</a:t>
            </a:r>
            <a:r>
              <a:rPr lang="en-AU" sz="2400" b="1" u="sng" dirty="0">
                <a:solidFill>
                  <a:srgbClr val="7030A0"/>
                </a:solidFill>
              </a:rPr>
              <a:t> </a:t>
            </a:r>
            <a:endParaRPr lang="en-AU" sz="2400" dirty="0"/>
          </a:p>
        </p:txBody>
      </p:sp>
      <p:sp>
        <p:nvSpPr>
          <p:cNvPr id="3" name="Content Placeholder 2"/>
          <p:cNvSpPr>
            <a:spLocks noGrp="1"/>
          </p:cNvSpPr>
          <p:nvPr>
            <p:ph idx="1"/>
          </p:nvPr>
        </p:nvSpPr>
        <p:spPr>
          <a:xfrm>
            <a:off x="701818" y="2343176"/>
            <a:ext cx="11166762" cy="731434"/>
          </a:xfrm>
        </p:spPr>
        <p:txBody>
          <a:bodyPr>
            <a:noAutofit/>
          </a:bodyPr>
          <a:lstStyle/>
          <a:p>
            <a:r>
              <a:rPr lang="en-AU" sz="2400" b="1" dirty="0">
                <a:solidFill>
                  <a:srgbClr val="FF0000"/>
                </a:solidFill>
              </a:rPr>
              <a:t>Explain</a:t>
            </a:r>
            <a:r>
              <a:rPr lang="en-AU" sz="2400" dirty="0">
                <a:solidFill>
                  <a:srgbClr val="FF0000"/>
                </a:solidFill>
              </a:rPr>
              <a:t> the process of protein synthesis in terms of translation of messenger RNA into an amino acid sequence at the ribosome (refer to transfer RNA, codons and anticodons)</a:t>
            </a:r>
            <a:r>
              <a:rPr lang="en-AU" sz="2400" b="1" dirty="0">
                <a:solidFill>
                  <a:srgbClr val="FF0000"/>
                </a:solidFill>
              </a:rPr>
              <a:t> (3 marks) </a:t>
            </a:r>
            <a:endParaRPr lang="en-AU" sz="2400" dirty="0">
              <a:solidFill>
                <a:srgbClr val="FF0000"/>
              </a:solidFill>
            </a:endParaRPr>
          </a:p>
        </p:txBody>
      </p:sp>
      <p:sp>
        <p:nvSpPr>
          <p:cNvPr id="5" name="Rectangle 6"/>
          <p:cNvSpPr>
            <a:spLocks noChangeArrowheads="1"/>
          </p:cNvSpPr>
          <p:nvPr/>
        </p:nvSpPr>
        <p:spPr bwMode="auto">
          <a:xfrm>
            <a:off x="2763838" y="674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zh-TW" sz="11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AU" altLang="zh-TW"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0064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A90D88-5958-FA40-BE02-9B71F46D73D9}"/>
              </a:ext>
            </a:extLst>
          </p:cNvPr>
          <p:cNvSpPr>
            <a:spLocks noGrp="1"/>
          </p:cNvSpPr>
          <p:nvPr>
            <p:ph type="title"/>
          </p:nvPr>
        </p:nvSpPr>
        <p:spPr>
          <a:xfrm>
            <a:off x="1024128" y="585216"/>
            <a:ext cx="9720072" cy="909287"/>
          </a:xfrm>
        </p:spPr>
        <p:txBody>
          <a:bodyPr/>
          <a:lstStyle/>
          <a:p>
            <a:r>
              <a:rPr lang="en-US" dirty="0"/>
              <a:t>Learning intention		Success criteria</a:t>
            </a:r>
          </a:p>
        </p:txBody>
      </p:sp>
      <p:sp>
        <p:nvSpPr>
          <p:cNvPr id="5" name="Content Placeholder 4">
            <a:extLst>
              <a:ext uri="{FF2B5EF4-FFF2-40B4-BE49-F238E27FC236}">
                <a16:creationId xmlns:a16="http://schemas.microsoft.com/office/drawing/2014/main" id="{A5222ED6-95FA-6B46-B15F-2421152B266D}"/>
              </a:ext>
            </a:extLst>
          </p:cNvPr>
          <p:cNvSpPr>
            <a:spLocks noGrp="1"/>
          </p:cNvSpPr>
          <p:nvPr>
            <p:ph sz="half" idx="1"/>
          </p:nvPr>
        </p:nvSpPr>
        <p:spPr>
          <a:xfrm>
            <a:off x="792161" y="1494503"/>
            <a:ext cx="5343237" cy="4464798"/>
          </a:xfrm>
        </p:spPr>
        <p:txBody>
          <a:bodyPr>
            <a:noAutofit/>
          </a:bodyPr>
          <a:lstStyle/>
          <a:p>
            <a:pPr marL="457200" lvl="0" indent="-457200">
              <a:buClr>
                <a:schemeClr val="tx1"/>
              </a:buClr>
              <a:buFont typeface="+mj-lt"/>
              <a:buAutoNum type="alphaLcPeriod"/>
            </a:pPr>
            <a:r>
              <a:rPr lang="en-AU" sz="2000" b="1" u="sng" dirty="0">
                <a:solidFill>
                  <a:srgbClr val="7030A0"/>
                </a:solidFill>
              </a:rPr>
              <a:t>define</a:t>
            </a:r>
            <a:r>
              <a:rPr lang="en-AU" sz="2000" dirty="0"/>
              <a:t> the terms </a:t>
            </a:r>
            <a:r>
              <a:rPr lang="en-AU" sz="2000" i="1" dirty="0"/>
              <a:t>genome</a:t>
            </a:r>
            <a:r>
              <a:rPr lang="en-AU" sz="2000" dirty="0"/>
              <a:t> and </a:t>
            </a:r>
            <a:r>
              <a:rPr lang="en-AU" sz="2000" i="1" dirty="0"/>
              <a:t>gene</a:t>
            </a:r>
            <a:endParaRPr lang="en-AU" sz="2000" dirty="0"/>
          </a:p>
          <a:p>
            <a:pPr marL="457200" lvl="0" indent="-457200">
              <a:buClr>
                <a:schemeClr val="tx1"/>
              </a:buClr>
              <a:buFont typeface="+mj-lt"/>
              <a:buAutoNum type="alphaLcPeriod"/>
            </a:pPr>
            <a:r>
              <a:rPr lang="en-AU" sz="2000" b="1" u="sng" dirty="0">
                <a:solidFill>
                  <a:srgbClr val="7030A0"/>
                </a:solidFill>
              </a:rPr>
              <a:t>understand</a:t>
            </a:r>
            <a:r>
              <a:rPr lang="en-AU" sz="2000" dirty="0"/>
              <a:t> that genes include ‘coding’ (exons) and ‘noncoding’ DNA (which includes a variety of transcribed proteins: functional RNA (i.e. </a:t>
            </a:r>
            <a:r>
              <a:rPr lang="en-AU" sz="2000" dirty="0" err="1"/>
              <a:t>tRNA</a:t>
            </a:r>
            <a:r>
              <a:rPr lang="en-AU" sz="2000" dirty="0"/>
              <a:t>), centromeres, telomeres and introns. </a:t>
            </a:r>
            <a:r>
              <a:rPr lang="en-AU" sz="2000" b="1" u="sng" dirty="0">
                <a:solidFill>
                  <a:srgbClr val="7030A0"/>
                </a:solidFill>
              </a:rPr>
              <a:t>Recognise</a:t>
            </a:r>
            <a:r>
              <a:rPr lang="en-AU" sz="2000" dirty="0">
                <a:solidFill>
                  <a:srgbClr val="7030A0"/>
                </a:solidFill>
              </a:rPr>
              <a:t> </a:t>
            </a:r>
            <a:r>
              <a:rPr lang="en-AU" sz="2000" dirty="0"/>
              <a:t>that many functions of ‘noncoding’ DNA are yet to be determined)</a:t>
            </a:r>
          </a:p>
          <a:p>
            <a:pPr lvl="1">
              <a:buClr>
                <a:schemeClr val="tx1"/>
              </a:buClr>
              <a:buFont typeface="Wingdings" panose="05000000000000000000" pitchFamily="2" charset="2"/>
              <a:buChar char="§"/>
            </a:pPr>
            <a:endParaRPr lang="en-AU" sz="1600" dirty="0"/>
          </a:p>
          <a:p>
            <a:pPr marL="768096" lvl="2" indent="-457200">
              <a:buClr>
                <a:schemeClr val="tx1"/>
              </a:buClr>
              <a:buFont typeface="+mj-lt"/>
              <a:buAutoNum type="alphaLcPeriod"/>
            </a:pPr>
            <a:endParaRPr lang="en-AU" sz="2000" dirty="0"/>
          </a:p>
        </p:txBody>
      </p:sp>
      <p:sp>
        <p:nvSpPr>
          <p:cNvPr id="6" name="Content Placeholder 4">
            <a:extLst>
              <a:ext uri="{FF2B5EF4-FFF2-40B4-BE49-F238E27FC236}">
                <a16:creationId xmlns:a16="http://schemas.microsoft.com/office/drawing/2014/main" id="{F1B304D2-DECD-E74F-B154-E0914F0DBC23}"/>
              </a:ext>
            </a:extLst>
          </p:cNvPr>
          <p:cNvSpPr txBox="1">
            <a:spLocks/>
          </p:cNvSpPr>
          <p:nvPr/>
        </p:nvSpPr>
        <p:spPr>
          <a:xfrm>
            <a:off x="6135398" y="1494503"/>
            <a:ext cx="5710237" cy="4601981"/>
          </a:xfrm>
          <a:prstGeom prst="rect">
            <a:avLst/>
          </a:prstGeom>
          <a:ln>
            <a:noFill/>
          </a:ln>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457200" lvl="0" indent="-457200">
              <a:buClr>
                <a:schemeClr val="tx1"/>
              </a:buClr>
              <a:buFont typeface="+mj-lt"/>
              <a:buAutoNum type="alphaLcPeriod"/>
            </a:pPr>
            <a:r>
              <a:rPr lang="en-AU" sz="2000" b="1" dirty="0">
                <a:solidFill>
                  <a:srgbClr val="7030A0"/>
                </a:solidFill>
              </a:rPr>
              <a:t>state the meaning of</a:t>
            </a:r>
            <a:r>
              <a:rPr lang="en-AU" sz="2000" dirty="0">
                <a:solidFill>
                  <a:srgbClr val="7030A0"/>
                </a:solidFill>
              </a:rPr>
              <a:t> </a:t>
            </a:r>
            <a:r>
              <a:rPr lang="en-AU" sz="2000" dirty="0"/>
              <a:t>the terms </a:t>
            </a:r>
            <a:r>
              <a:rPr lang="en-AU" sz="2000" i="1" dirty="0"/>
              <a:t>genome</a:t>
            </a:r>
            <a:r>
              <a:rPr lang="en-AU" sz="2000" dirty="0"/>
              <a:t> and </a:t>
            </a:r>
            <a:r>
              <a:rPr lang="en-AU" sz="2000" i="1" dirty="0"/>
              <a:t>gene</a:t>
            </a:r>
            <a:endParaRPr lang="en-AU" sz="2000" dirty="0"/>
          </a:p>
          <a:p>
            <a:pPr marL="457200" lvl="0" indent="-457200">
              <a:buClr>
                <a:schemeClr val="tx1"/>
              </a:buClr>
              <a:buFont typeface="+mj-lt"/>
              <a:buAutoNum type="alphaLcPeriod"/>
            </a:pPr>
            <a:r>
              <a:rPr lang="en-AU" sz="2000" b="1" dirty="0">
                <a:solidFill>
                  <a:srgbClr val="7030A0"/>
                </a:solidFill>
              </a:rPr>
              <a:t>perceive</a:t>
            </a:r>
            <a:r>
              <a:rPr lang="en-AU" sz="2000" b="1" u="sng" dirty="0"/>
              <a:t> </a:t>
            </a:r>
            <a:r>
              <a:rPr lang="en-AU" sz="2000" dirty="0"/>
              <a:t>that genes include ‘coding’ (exons) and ‘noncoding’ DNA (which includes a variety of transcribed proteins: functional RNA (i.e. </a:t>
            </a:r>
            <a:r>
              <a:rPr lang="en-AU" sz="2000" dirty="0" err="1"/>
              <a:t>tRNA</a:t>
            </a:r>
            <a:r>
              <a:rPr lang="en-AU" sz="2000" dirty="0"/>
              <a:t>), centromeres, telomeres and introns. </a:t>
            </a:r>
            <a:r>
              <a:rPr lang="en-AU" sz="2000" b="1" dirty="0">
                <a:solidFill>
                  <a:srgbClr val="7030A0"/>
                </a:solidFill>
              </a:rPr>
              <a:t>Recall</a:t>
            </a:r>
            <a:r>
              <a:rPr lang="en-AU" sz="2000" dirty="0"/>
              <a:t> that many functions of ‘noncoding’ DNA are yet to be determined).</a:t>
            </a:r>
          </a:p>
          <a:p>
            <a:pPr marL="310896" lvl="2" indent="0">
              <a:buClr>
                <a:schemeClr val="tx1"/>
              </a:buClr>
              <a:buNone/>
            </a:pPr>
            <a:endParaRPr lang="en-AU" sz="2000" dirty="0"/>
          </a:p>
        </p:txBody>
      </p:sp>
    </p:spTree>
    <p:extLst>
      <p:ext uri="{BB962C8B-B14F-4D97-AF65-F5344CB8AC3E}">
        <p14:creationId xmlns:p14="http://schemas.microsoft.com/office/powerpoint/2010/main" val="1659951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95989" y="256849"/>
            <a:ext cx="8964613" cy="5016756"/>
          </a:xfrm>
          <a:prstGeom prst="rect">
            <a:avLst/>
          </a:prstGeom>
          <a:noFill/>
        </p:spPr>
        <p:txBody>
          <a:bodyPr lIns="91438" tIns="45719" rIns="91438" bIns="45719">
            <a:spAutoFit/>
          </a:bodyPr>
          <a:lstStyle/>
          <a:p>
            <a:pPr eaLnBrk="1" hangingPunct="1">
              <a:defRPr/>
            </a:pPr>
            <a:r>
              <a:rPr lang="en-AU" sz="2000" b="1" dirty="0"/>
              <a:t>Further research</a:t>
            </a:r>
          </a:p>
          <a:p>
            <a:pPr eaLnBrk="1" hangingPunct="1">
              <a:defRPr/>
            </a:pPr>
            <a:endParaRPr lang="en-AU" sz="2000" dirty="0"/>
          </a:p>
          <a:p>
            <a:pPr marL="342900" indent="-342900">
              <a:buFont typeface="+mj-lt"/>
              <a:buAutoNum type="arabicPeriod"/>
              <a:defRPr/>
            </a:pPr>
            <a:r>
              <a:rPr lang="en-AU" sz="2000" dirty="0"/>
              <a:t>Protein Synthesis updated</a:t>
            </a:r>
          </a:p>
          <a:p>
            <a:pPr>
              <a:defRPr/>
            </a:pPr>
            <a:r>
              <a:rPr lang="en-AU" sz="2000" dirty="0"/>
              <a:t>(Amoeba sisters).</a:t>
            </a:r>
          </a:p>
          <a:p>
            <a:pPr>
              <a:defRPr/>
            </a:pPr>
            <a:r>
              <a:rPr lang="en-AU" sz="2000" dirty="0">
                <a:hlinkClick r:id="rId3"/>
              </a:rPr>
              <a:t>https://www.youtube.com/watch?v=oefAI2x2CQM</a:t>
            </a:r>
            <a:endParaRPr lang="en-AU" sz="2000" dirty="0"/>
          </a:p>
          <a:p>
            <a:pPr>
              <a:defRPr/>
            </a:pPr>
            <a:endParaRPr lang="en-AU" sz="2000" u="sng" dirty="0"/>
          </a:p>
          <a:p>
            <a:pPr>
              <a:defRPr/>
            </a:pPr>
            <a:r>
              <a:rPr lang="en-AU" sz="2000" dirty="0"/>
              <a:t>2. Protein Synthesis </a:t>
            </a:r>
          </a:p>
          <a:p>
            <a:pPr>
              <a:defRPr/>
            </a:pPr>
            <a:r>
              <a:rPr lang="en-AU" sz="2000" dirty="0"/>
              <a:t>(Fuse school).</a:t>
            </a:r>
          </a:p>
          <a:p>
            <a:pPr>
              <a:defRPr/>
            </a:pPr>
            <a:r>
              <a:rPr lang="en-AU" sz="2000" dirty="0">
                <a:hlinkClick r:id="rId4"/>
              </a:rPr>
              <a:t>https://www.youtube.com/watch?v=x5ZXQo-xeMo</a:t>
            </a:r>
            <a:endParaRPr lang="en-AU" sz="2000" dirty="0"/>
          </a:p>
          <a:p>
            <a:pPr>
              <a:defRPr/>
            </a:pPr>
            <a:endParaRPr lang="en-AU" sz="2000" dirty="0"/>
          </a:p>
          <a:p>
            <a:pPr>
              <a:defRPr/>
            </a:pPr>
            <a:r>
              <a:rPr lang="en-AU" sz="2000" dirty="0"/>
              <a:t>EXTENTION</a:t>
            </a:r>
          </a:p>
          <a:p>
            <a:pPr>
              <a:defRPr/>
            </a:pPr>
            <a:endParaRPr lang="en-AU" sz="2000" dirty="0"/>
          </a:p>
          <a:p>
            <a:pPr>
              <a:defRPr/>
            </a:pPr>
            <a:r>
              <a:rPr lang="en-AU" sz="2000" dirty="0"/>
              <a:t>3. DNA Structure and Replication </a:t>
            </a:r>
          </a:p>
          <a:p>
            <a:pPr>
              <a:defRPr/>
            </a:pPr>
            <a:r>
              <a:rPr lang="en-AU" sz="2000" dirty="0"/>
              <a:t>(Crash Course) </a:t>
            </a:r>
          </a:p>
          <a:p>
            <a:pPr>
              <a:defRPr/>
            </a:pPr>
            <a:r>
              <a:rPr lang="en-AU" sz="2000" dirty="0">
                <a:hlinkClick r:id="rId4"/>
              </a:rPr>
              <a:t>https://www.youtube.com/watch?v=x5ZXQo-xeMo</a:t>
            </a:r>
            <a:endParaRPr lang="en-AU" sz="2000" dirty="0"/>
          </a:p>
          <a:p>
            <a:pPr>
              <a:defRPr/>
            </a:pPr>
            <a:endParaRPr lang="en-AU" sz="2000" dirty="0"/>
          </a:p>
        </p:txBody>
      </p:sp>
    </p:spTree>
    <p:extLst>
      <p:ext uri="{BB962C8B-B14F-4D97-AF65-F5344CB8AC3E}">
        <p14:creationId xmlns:p14="http://schemas.microsoft.com/office/powerpoint/2010/main" val="37656565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C38C-A8D4-C048-83C2-D20235E9AB00}"/>
              </a:ext>
            </a:extLst>
          </p:cNvPr>
          <p:cNvSpPr>
            <a:spLocks noGrp="1"/>
          </p:cNvSpPr>
          <p:nvPr>
            <p:ph type="title"/>
          </p:nvPr>
        </p:nvSpPr>
        <p:spPr>
          <a:xfrm>
            <a:off x="1024128" y="43909"/>
            <a:ext cx="9720072" cy="648498"/>
          </a:xfrm>
        </p:spPr>
        <p:txBody>
          <a:bodyPr>
            <a:normAutofit fontScale="90000"/>
          </a:bodyPr>
          <a:lstStyle/>
          <a:p>
            <a:r>
              <a:rPr lang="en-US" dirty="0"/>
              <a:t>Syllabus check:</a:t>
            </a:r>
          </a:p>
        </p:txBody>
      </p:sp>
      <p:sp>
        <p:nvSpPr>
          <p:cNvPr id="3" name="Text Placeholder 2">
            <a:extLst>
              <a:ext uri="{FF2B5EF4-FFF2-40B4-BE49-F238E27FC236}">
                <a16:creationId xmlns:a16="http://schemas.microsoft.com/office/drawing/2014/main" id="{1F6E597E-CB83-B645-A0B3-FFA71D35FA75}"/>
              </a:ext>
            </a:extLst>
          </p:cNvPr>
          <p:cNvSpPr>
            <a:spLocks noGrp="1"/>
          </p:cNvSpPr>
          <p:nvPr>
            <p:ph type="body" idx="1"/>
          </p:nvPr>
        </p:nvSpPr>
        <p:spPr>
          <a:xfrm>
            <a:off x="928749" y="692408"/>
            <a:ext cx="3566160" cy="617220"/>
          </a:xfrm>
        </p:spPr>
        <p:txBody>
          <a:bodyPr>
            <a:normAutofit fontScale="92500" lnSpcReduction="10000"/>
          </a:bodyPr>
          <a:lstStyle/>
          <a:p>
            <a:r>
              <a:rPr lang="en-US" dirty="0"/>
              <a:t>By the end of the lesson you should be able to…</a:t>
            </a:r>
          </a:p>
        </p:txBody>
      </p:sp>
      <p:sp>
        <p:nvSpPr>
          <p:cNvPr id="5" name="Text Placeholder 4">
            <a:extLst>
              <a:ext uri="{FF2B5EF4-FFF2-40B4-BE49-F238E27FC236}">
                <a16:creationId xmlns:a16="http://schemas.microsoft.com/office/drawing/2014/main" id="{3270B3D8-9EC6-C644-B4AE-96C8EA9717A4}"/>
              </a:ext>
            </a:extLst>
          </p:cNvPr>
          <p:cNvSpPr>
            <a:spLocks noGrp="1"/>
          </p:cNvSpPr>
          <p:nvPr>
            <p:ph type="body" sz="quarter" idx="3"/>
          </p:nvPr>
        </p:nvSpPr>
        <p:spPr>
          <a:xfrm>
            <a:off x="6448967" y="805296"/>
            <a:ext cx="3566160" cy="365739"/>
          </a:xfrm>
        </p:spPr>
        <p:txBody>
          <a:bodyPr>
            <a:normAutofit fontScale="92500" lnSpcReduction="10000"/>
          </a:bodyPr>
          <a:lstStyle/>
          <a:p>
            <a:r>
              <a:rPr lang="en-US" dirty="0"/>
              <a:t>NOTE SPECIFICALLY….</a:t>
            </a:r>
          </a:p>
        </p:txBody>
      </p:sp>
      <p:sp>
        <p:nvSpPr>
          <p:cNvPr id="10" name="Rectangle 9">
            <a:extLst>
              <a:ext uri="{FF2B5EF4-FFF2-40B4-BE49-F238E27FC236}">
                <a16:creationId xmlns:a16="http://schemas.microsoft.com/office/drawing/2014/main" id="{3B013EDC-B3C0-AB4F-9E95-4C3CAB1E1ACF}"/>
              </a:ext>
            </a:extLst>
          </p:cNvPr>
          <p:cNvSpPr/>
          <p:nvPr/>
        </p:nvSpPr>
        <p:spPr>
          <a:xfrm>
            <a:off x="885372" y="692407"/>
            <a:ext cx="5261430" cy="54471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sp>
        <p:nvSpPr>
          <p:cNvPr id="11" name="Rectangle 10">
            <a:extLst>
              <a:ext uri="{FF2B5EF4-FFF2-40B4-BE49-F238E27FC236}">
                <a16:creationId xmlns:a16="http://schemas.microsoft.com/office/drawing/2014/main" id="{30E1662A-2BEE-3044-81B8-8CC0779E9164}"/>
              </a:ext>
            </a:extLst>
          </p:cNvPr>
          <p:cNvSpPr/>
          <p:nvPr/>
        </p:nvSpPr>
        <p:spPr>
          <a:xfrm>
            <a:off x="6347367" y="692408"/>
            <a:ext cx="5060862" cy="54471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Tw Cen MT" panose="020B0602020104020603"/>
            </a:endParaRPr>
          </a:p>
        </p:txBody>
      </p:sp>
      <p:pic>
        <p:nvPicPr>
          <p:cNvPr id="4" name="Picture 3"/>
          <p:cNvPicPr>
            <a:picLocks noChangeAspect="1"/>
          </p:cNvPicPr>
          <p:nvPr/>
        </p:nvPicPr>
        <p:blipFill>
          <a:blip r:embed="rId2"/>
          <a:stretch>
            <a:fillRect/>
          </a:stretch>
        </p:blipFill>
        <p:spPr>
          <a:xfrm>
            <a:off x="44225" y="1240464"/>
            <a:ext cx="6199558" cy="3333644"/>
          </a:xfrm>
          <a:prstGeom prst="rect">
            <a:avLst/>
          </a:prstGeom>
        </p:spPr>
      </p:pic>
      <p:pic>
        <p:nvPicPr>
          <p:cNvPr id="8" name="Picture 7"/>
          <p:cNvPicPr>
            <a:picLocks noChangeAspect="1"/>
          </p:cNvPicPr>
          <p:nvPr/>
        </p:nvPicPr>
        <p:blipFill>
          <a:blip r:embed="rId3"/>
          <a:stretch>
            <a:fillRect/>
          </a:stretch>
        </p:blipFill>
        <p:spPr>
          <a:xfrm>
            <a:off x="6347367" y="1171036"/>
            <a:ext cx="5831436" cy="2015510"/>
          </a:xfrm>
          <a:prstGeom prst="rect">
            <a:avLst/>
          </a:prstGeom>
        </p:spPr>
      </p:pic>
    </p:spTree>
    <p:extLst>
      <p:ext uri="{BB962C8B-B14F-4D97-AF65-F5344CB8AC3E}">
        <p14:creationId xmlns:p14="http://schemas.microsoft.com/office/powerpoint/2010/main" val="2730149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Review of gene and genome</a:t>
            </a:r>
          </a:p>
        </p:txBody>
      </p:sp>
      <p:sp>
        <p:nvSpPr>
          <p:cNvPr id="3" name="Content Placeholder 2"/>
          <p:cNvSpPr>
            <a:spLocks noGrp="1"/>
          </p:cNvSpPr>
          <p:nvPr>
            <p:ph sz="half" idx="1"/>
          </p:nvPr>
        </p:nvSpPr>
        <p:spPr>
          <a:xfrm>
            <a:off x="1024127" y="2286000"/>
            <a:ext cx="8601654" cy="4023360"/>
          </a:xfrm>
        </p:spPr>
        <p:txBody>
          <a:bodyPr>
            <a:normAutofit/>
          </a:bodyPr>
          <a:lstStyle/>
          <a:p>
            <a:r>
              <a:rPr lang="en-AU" sz="2800" dirty="0"/>
              <a:t>Before we can start learning about protein synthesis we need to start by reviewing two other terms, that of the gene and the genome.</a:t>
            </a:r>
          </a:p>
        </p:txBody>
      </p:sp>
    </p:spTree>
    <p:extLst>
      <p:ext uri="{BB962C8B-B14F-4D97-AF65-F5344CB8AC3E}">
        <p14:creationId xmlns:p14="http://schemas.microsoft.com/office/powerpoint/2010/main" val="305595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881188" y="214313"/>
            <a:ext cx="8229600" cy="1143000"/>
          </a:xfrm>
        </p:spPr>
        <p:txBody>
          <a:bodyPr/>
          <a:lstStyle/>
          <a:p>
            <a:r>
              <a:rPr lang="en-AU" altLang="en-US" u="sng" dirty="0">
                <a:solidFill>
                  <a:srgbClr val="FF0000"/>
                </a:solidFill>
              </a:rPr>
              <a:t>Defining the Gene:</a:t>
            </a:r>
          </a:p>
        </p:txBody>
      </p:sp>
      <p:sp>
        <p:nvSpPr>
          <p:cNvPr id="24579" name="Content Placeholder 2"/>
          <p:cNvSpPr>
            <a:spLocks noGrp="1"/>
          </p:cNvSpPr>
          <p:nvPr>
            <p:ph idx="1"/>
          </p:nvPr>
        </p:nvSpPr>
        <p:spPr>
          <a:xfrm>
            <a:off x="1881189" y="1571625"/>
            <a:ext cx="8429625" cy="4929188"/>
          </a:xfrm>
        </p:spPr>
        <p:txBody>
          <a:bodyPr>
            <a:normAutofit fontScale="92500"/>
          </a:bodyPr>
          <a:lstStyle/>
          <a:p>
            <a:r>
              <a:rPr lang="en-AU" sz="2800" u="sng" dirty="0">
                <a:solidFill>
                  <a:srgbClr val="FF0000"/>
                </a:solidFill>
              </a:rPr>
              <a:t>A gene is defined by the QCAA as ‘region/s of DNA that are made up of nucleotides; the molecular unit of heredity’.</a:t>
            </a:r>
            <a:r>
              <a:rPr lang="en-AU" altLang="en-US" sz="3200" u="sng" dirty="0">
                <a:solidFill>
                  <a:srgbClr val="FF0000"/>
                </a:solidFill>
              </a:rPr>
              <a:t> </a:t>
            </a:r>
          </a:p>
          <a:p>
            <a:r>
              <a:rPr lang="en-AU" altLang="en-US" sz="2800" dirty="0">
                <a:solidFill>
                  <a:srgbClr val="FF0000"/>
                </a:solidFill>
              </a:rPr>
              <a:t>It could also be described as a ‘specific segment of DNA/chromosomes that code for a specific protein or RNA’.</a:t>
            </a:r>
          </a:p>
          <a:p>
            <a:r>
              <a:rPr lang="en-US" altLang="en-US" sz="2800" dirty="0"/>
              <a:t>A single molecule of DNA/chromosome has hundreds to thousands of genes on the molecule.</a:t>
            </a:r>
          </a:p>
          <a:p>
            <a:r>
              <a:rPr lang="en-AU" altLang="en-US" sz="2800" dirty="0"/>
              <a:t>The instructions in genes allow them to make proteins – which are the building bocks of life. </a:t>
            </a:r>
          </a:p>
          <a:p>
            <a:r>
              <a:rPr lang="en-AU" altLang="en-US" sz="2800" dirty="0"/>
              <a:t>They make up the structural parts of the organism and may make other sorts of molecules like enzymes, oil, fibre, or fat, which are used within the organism.</a:t>
            </a:r>
          </a:p>
          <a:p>
            <a:endParaRPr lang="en-AU" altLang="en-US" dirty="0">
              <a:solidFill>
                <a:srgbClr val="EDF3DB"/>
              </a:solidFill>
            </a:endParaRPr>
          </a:p>
        </p:txBody>
      </p:sp>
    </p:spTree>
    <p:extLst>
      <p:ext uri="{BB962C8B-B14F-4D97-AF65-F5344CB8AC3E}">
        <p14:creationId xmlns:p14="http://schemas.microsoft.com/office/powerpoint/2010/main" val="132555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7" name="Group 1"/>
          <p:cNvGrpSpPr>
            <a:grpSpLocks/>
          </p:cNvGrpSpPr>
          <p:nvPr/>
        </p:nvGrpSpPr>
        <p:grpSpPr bwMode="auto">
          <a:xfrm>
            <a:off x="5310188" y="4070822"/>
            <a:ext cx="5105549" cy="2394272"/>
            <a:chOff x="0" y="0"/>
            <a:chExt cx="4574" cy="2144"/>
          </a:xfrm>
        </p:grpSpPr>
        <p:sp>
          <p:nvSpPr>
            <p:cNvPr id="7184" name="Line 2"/>
            <p:cNvSpPr>
              <a:spLocks noChangeShapeType="1"/>
            </p:cNvSpPr>
            <p:nvPr/>
          </p:nvSpPr>
          <p:spPr bwMode="auto">
            <a:xfrm rot="10800000" flipH="1">
              <a:off x="2392" y="0"/>
              <a:ext cx="0" cy="951"/>
            </a:xfrm>
            <a:prstGeom prst="line">
              <a:avLst/>
            </a:prstGeom>
            <a:noFill/>
            <a:ln w="1143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AU" sz="1266"/>
            </a:p>
          </p:txBody>
        </p:sp>
        <p:pic>
          <p:nvPicPr>
            <p:cNvPr id="14339" name="Picture 3"/>
            <p:cNvPicPr>
              <a:picLocks noChangeAspect="1" noChangeArrowheads="1"/>
            </p:cNvPicPr>
            <p:nvPr/>
          </p:nvPicPr>
          <p:blipFill>
            <a:blip r:embed="rId3"/>
            <a:srcRect/>
            <a:stretch>
              <a:fillRect/>
            </a:stretch>
          </p:blipFill>
          <p:spPr bwMode="auto">
            <a:xfrm>
              <a:off x="1584" y="1104"/>
              <a:ext cx="1409" cy="1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pic>
          <p:nvPicPr>
            <p:cNvPr id="14340" name="Picture 4"/>
            <p:cNvPicPr>
              <a:picLocks noChangeAspect="1" noChangeArrowheads="1"/>
            </p:cNvPicPr>
            <p:nvPr/>
          </p:nvPicPr>
          <p:blipFill>
            <a:blip r:embed="rId4"/>
            <a:srcRect/>
            <a:stretch>
              <a:fillRect/>
            </a:stretch>
          </p:blipFill>
          <p:spPr bwMode="auto">
            <a:xfrm>
              <a:off x="3176" y="1104"/>
              <a:ext cx="1398" cy="1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pic>
          <p:nvPicPr>
            <p:cNvPr id="14341" name="Picture 5"/>
            <p:cNvPicPr>
              <a:picLocks noChangeAspect="1" noChangeArrowheads="1"/>
            </p:cNvPicPr>
            <p:nvPr/>
          </p:nvPicPr>
          <p:blipFill>
            <a:blip r:embed="rId5"/>
            <a:srcRect/>
            <a:stretch>
              <a:fillRect/>
            </a:stretch>
          </p:blipFill>
          <p:spPr bwMode="auto">
            <a:xfrm>
              <a:off x="0" y="1104"/>
              <a:ext cx="1398" cy="1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sp>
          <p:nvSpPr>
            <p:cNvPr id="7188" name="Rectangle 6"/>
            <p:cNvSpPr>
              <a:spLocks/>
            </p:cNvSpPr>
            <p:nvPr/>
          </p:nvSpPr>
          <p:spPr bwMode="auto">
            <a:xfrm>
              <a:off x="1336" y="780"/>
              <a:ext cx="40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114300">
                <a:tabLst>
                  <a:tab pos="520700" algn="l"/>
                </a:tabLst>
                <a:defRPr>
                  <a:solidFill>
                    <a:schemeClr val="tx1"/>
                  </a:solidFill>
                  <a:latin typeface="Calibri" panose="020F0502020204030204" pitchFamily="34" charset="0"/>
                </a:defRPr>
              </a:lvl1pPr>
              <a:lvl2pPr marL="742950" indent="-285750">
                <a:tabLst>
                  <a:tab pos="520700" algn="l"/>
                </a:tabLst>
                <a:defRPr>
                  <a:solidFill>
                    <a:schemeClr val="tx1"/>
                  </a:solidFill>
                  <a:latin typeface="Calibri" panose="020F0502020204030204" pitchFamily="34" charset="0"/>
                </a:defRPr>
              </a:lvl2pPr>
              <a:lvl3pPr marL="1143000" indent="-228600">
                <a:tabLst>
                  <a:tab pos="520700" algn="l"/>
                </a:tabLst>
                <a:defRPr>
                  <a:solidFill>
                    <a:schemeClr val="tx1"/>
                  </a:solidFill>
                  <a:latin typeface="Calibri" panose="020F0502020204030204" pitchFamily="34" charset="0"/>
                </a:defRPr>
              </a:lvl3pPr>
              <a:lvl4pPr marL="1600200" indent="-228600">
                <a:tabLst>
                  <a:tab pos="520700" algn="l"/>
                </a:tabLst>
                <a:defRPr>
                  <a:solidFill>
                    <a:schemeClr val="tx1"/>
                  </a:solidFill>
                  <a:latin typeface="Calibri" panose="020F0502020204030204" pitchFamily="34" charset="0"/>
                </a:defRPr>
              </a:lvl4pPr>
              <a:lvl5pPr marL="2057400" indent="-228600">
                <a:tabLst>
                  <a:tab pos="520700" algn="l"/>
                </a:tabLst>
                <a:defRPr>
                  <a:solidFill>
                    <a:schemeClr val="tx1"/>
                  </a:solidFill>
                  <a:latin typeface="Calibri" panose="020F0502020204030204" pitchFamily="34" charset="0"/>
                </a:defRPr>
              </a:lvl5pPr>
              <a:lvl6pPr marL="25146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6pPr>
              <a:lvl7pPr marL="29718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7pPr>
              <a:lvl8pPr marL="34290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8pPr>
              <a:lvl9pPr marL="38862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9pPr>
            </a:lstStyle>
            <a:p>
              <a:pPr eaLnBrk="1" hangingPunct="1">
                <a:lnSpc>
                  <a:spcPct val="117000"/>
                </a:lnSpc>
              </a:pPr>
              <a:r>
                <a:rPr lang="en-US" altLang="en-US" sz="1266" b="1">
                  <a:solidFill>
                    <a:srgbClr val="171512"/>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Trait</a:t>
              </a:r>
            </a:p>
          </p:txBody>
        </p:sp>
      </p:grpSp>
      <p:grpSp>
        <p:nvGrpSpPr>
          <p:cNvPr id="14343" name="Group 7"/>
          <p:cNvGrpSpPr>
            <a:grpSpLocks/>
          </p:cNvGrpSpPr>
          <p:nvPr/>
        </p:nvGrpSpPr>
        <p:grpSpPr bwMode="auto">
          <a:xfrm>
            <a:off x="5283399" y="1205508"/>
            <a:ext cx="4780732" cy="1611809"/>
            <a:chOff x="0" y="0"/>
            <a:chExt cx="4283" cy="1444"/>
          </a:xfrm>
        </p:grpSpPr>
        <p:sp>
          <p:nvSpPr>
            <p:cNvPr id="7181" name="Line 8"/>
            <p:cNvSpPr>
              <a:spLocks noChangeShapeType="1"/>
            </p:cNvSpPr>
            <p:nvPr/>
          </p:nvSpPr>
          <p:spPr bwMode="auto">
            <a:xfrm rot="10800000" flipH="1">
              <a:off x="2416" y="0"/>
              <a:ext cx="0" cy="818"/>
            </a:xfrm>
            <a:prstGeom prst="line">
              <a:avLst/>
            </a:prstGeom>
            <a:noFill/>
            <a:ln w="1143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AU" sz="1266"/>
            </a:p>
          </p:txBody>
        </p:sp>
        <p:pic>
          <p:nvPicPr>
            <p:cNvPr id="14345" name="Picture 9"/>
            <p:cNvPicPr>
              <a:picLocks noChangeAspect="1" noChangeArrowheads="1"/>
            </p:cNvPicPr>
            <p:nvPr/>
          </p:nvPicPr>
          <p:blipFill>
            <a:blip r:embed="rId6"/>
            <a:srcRect/>
            <a:stretch>
              <a:fillRect/>
            </a:stretch>
          </p:blipFill>
          <p:spPr bwMode="auto">
            <a:xfrm>
              <a:off x="0" y="872"/>
              <a:ext cx="4283"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sp>
          <p:nvSpPr>
            <p:cNvPr id="7183" name="Rectangle 10"/>
            <p:cNvSpPr>
              <a:spLocks/>
            </p:cNvSpPr>
            <p:nvPr/>
          </p:nvSpPr>
          <p:spPr bwMode="auto">
            <a:xfrm>
              <a:off x="1344" y="1240"/>
              <a:ext cx="467"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tabLst>
                  <a:tab pos="520700" algn="l"/>
                </a:tabLst>
                <a:defRPr>
                  <a:solidFill>
                    <a:schemeClr val="tx1"/>
                  </a:solidFill>
                  <a:latin typeface="Calibri" panose="020F0502020204030204" pitchFamily="34" charset="0"/>
                </a:defRPr>
              </a:lvl1pPr>
              <a:lvl2pPr marL="742950" indent="-285750">
                <a:tabLst>
                  <a:tab pos="520700" algn="l"/>
                </a:tabLst>
                <a:defRPr>
                  <a:solidFill>
                    <a:schemeClr val="tx1"/>
                  </a:solidFill>
                  <a:latin typeface="Calibri" panose="020F0502020204030204" pitchFamily="34" charset="0"/>
                </a:defRPr>
              </a:lvl2pPr>
              <a:lvl3pPr marL="1143000" indent="-228600">
                <a:tabLst>
                  <a:tab pos="520700" algn="l"/>
                </a:tabLst>
                <a:defRPr>
                  <a:solidFill>
                    <a:schemeClr val="tx1"/>
                  </a:solidFill>
                  <a:latin typeface="Calibri" panose="020F0502020204030204" pitchFamily="34" charset="0"/>
                </a:defRPr>
              </a:lvl3pPr>
              <a:lvl4pPr marL="1600200" indent="-228600">
                <a:tabLst>
                  <a:tab pos="520700" algn="l"/>
                </a:tabLst>
                <a:defRPr>
                  <a:solidFill>
                    <a:schemeClr val="tx1"/>
                  </a:solidFill>
                  <a:latin typeface="Calibri" panose="020F0502020204030204" pitchFamily="34" charset="0"/>
                </a:defRPr>
              </a:lvl4pPr>
              <a:lvl5pPr marL="2057400" indent="-228600">
                <a:tabLst>
                  <a:tab pos="520700" algn="l"/>
                </a:tabLst>
                <a:defRPr>
                  <a:solidFill>
                    <a:schemeClr val="tx1"/>
                  </a:solidFill>
                  <a:latin typeface="Calibri" panose="020F0502020204030204" pitchFamily="34" charset="0"/>
                </a:defRPr>
              </a:lvl5pPr>
              <a:lvl6pPr marL="25146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6pPr>
              <a:lvl7pPr marL="29718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7pPr>
              <a:lvl8pPr marL="34290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8pPr>
              <a:lvl9pPr marL="38862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9pPr>
            </a:lstStyle>
            <a:p>
              <a:pPr eaLnBrk="1" hangingPunct="1">
                <a:lnSpc>
                  <a:spcPct val="117000"/>
                </a:lnSpc>
              </a:pPr>
              <a:r>
                <a:rPr lang="en-US" altLang="en-US" sz="1266" b="1">
                  <a:solidFill>
                    <a:srgbClr val="171512"/>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Gene</a:t>
              </a:r>
            </a:p>
          </p:txBody>
        </p:sp>
      </p:grpSp>
      <p:grpSp>
        <p:nvGrpSpPr>
          <p:cNvPr id="14347" name="Group 11"/>
          <p:cNvGrpSpPr>
            <a:grpSpLocks/>
          </p:cNvGrpSpPr>
          <p:nvPr/>
        </p:nvGrpSpPr>
        <p:grpSpPr bwMode="auto">
          <a:xfrm>
            <a:off x="6712149" y="2652117"/>
            <a:ext cx="1859607" cy="1884164"/>
            <a:chOff x="0" y="0"/>
            <a:chExt cx="1666" cy="1688"/>
          </a:xfrm>
        </p:grpSpPr>
        <p:sp>
          <p:nvSpPr>
            <p:cNvPr id="7178" name="Line 12"/>
            <p:cNvSpPr>
              <a:spLocks noChangeShapeType="1"/>
            </p:cNvSpPr>
            <p:nvPr/>
          </p:nvSpPr>
          <p:spPr bwMode="auto">
            <a:xfrm rot="10800000" flipH="1">
              <a:off x="1136" y="0"/>
              <a:ext cx="0" cy="640"/>
            </a:xfrm>
            <a:prstGeom prst="line">
              <a:avLst/>
            </a:prstGeom>
            <a:noFill/>
            <a:ln w="1143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AU" sz="1266"/>
            </a:p>
          </p:txBody>
        </p:sp>
        <p:sp>
          <p:nvSpPr>
            <p:cNvPr id="7179" name="Rectangle 13"/>
            <p:cNvSpPr>
              <a:spLocks/>
            </p:cNvSpPr>
            <p:nvPr/>
          </p:nvSpPr>
          <p:spPr bwMode="auto">
            <a:xfrm>
              <a:off x="0" y="800"/>
              <a:ext cx="605"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tabLst>
                  <a:tab pos="520700" algn="l"/>
                </a:tabLst>
                <a:defRPr>
                  <a:solidFill>
                    <a:schemeClr val="tx1"/>
                  </a:solidFill>
                  <a:latin typeface="Calibri" panose="020F0502020204030204" pitchFamily="34" charset="0"/>
                </a:defRPr>
              </a:lvl1pPr>
              <a:lvl2pPr marL="742950" indent="-285750">
                <a:tabLst>
                  <a:tab pos="520700" algn="l"/>
                </a:tabLst>
                <a:defRPr>
                  <a:solidFill>
                    <a:schemeClr val="tx1"/>
                  </a:solidFill>
                  <a:latin typeface="Calibri" panose="020F0502020204030204" pitchFamily="34" charset="0"/>
                </a:defRPr>
              </a:lvl2pPr>
              <a:lvl3pPr marL="1143000" indent="-228600">
                <a:tabLst>
                  <a:tab pos="520700" algn="l"/>
                </a:tabLst>
                <a:defRPr>
                  <a:solidFill>
                    <a:schemeClr val="tx1"/>
                  </a:solidFill>
                  <a:latin typeface="Calibri" panose="020F0502020204030204" pitchFamily="34" charset="0"/>
                </a:defRPr>
              </a:lvl3pPr>
              <a:lvl4pPr marL="1600200" indent="-228600">
                <a:tabLst>
                  <a:tab pos="520700" algn="l"/>
                </a:tabLst>
                <a:defRPr>
                  <a:solidFill>
                    <a:schemeClr val="tx1"/>
                  </a:solidFill>
                  <a:latin typeface="Calibri" panose="020F0502020204030204" pitchFamily="34" charset="0"/>
                </a:defRPr>
              </a:lvl4pPr>
              <a:lvl5pPr marL="2057400" indent="-228600">
                <a:tabLst>
                  <a:tab pos="520700" algn="l"/>
                </a:tabLst>
                <a:defRPr>
                  <a:solidFill>
                    <a:schemeClr val="tx1"/>
                  </a:solidFill>
                  <a:latin typeface="Calibri" panose="020F0502020204030204" pitchFamily="34" charset="0"/>
                </a:defRPr>
              </a:lvl5pPr>
              <a:lvl6pPr marL="25146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6pPr>
              <a:lvl7pPr marL="29718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7pPr>
              <a:lvl8pPr marL="34290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8pPr>
              <a:lvl9pPr marL="38862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9pPr>
            </a:lstStyle>
            <a:p>
              <a:pPr eaLnBrk="1" hangingPunct="1">
                <a:lnSpc>
                  <a:spcPct val="117000"/>
                </a:lnSpc>
              </a:pPr>
              <a:r>
                <a:rPr lang="en-US" altLang="en-US" sz="1266" b="1">
                  <a:solidFill>
                    <a:srgbClr val="171512"/>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Protein</a:t>
              </a:r>
            </a:p>
          </p:txBody>
        </p:sp>
        <p:pic>
          <p:nvPicPr>
            <p:cNvPr id="14350" name="Picture 14"/>
            <p:cNvPicPr>
              <a:picLocks noChangeAspect="1" noChangeArrowheads="1"/>
            </p:cNvPicPr>
            <p:nvPr/>
          </p:nvPicPr>
          <p:blipFill>
            <a:blip r:embed="rId7"/>
            <a:srcRect/>
            <a:stretch>
              <a:fillRect/>
            </a:stretch>
          </p:blipFill>
          <p:spPr bwMode="auto">
            <a:xfrm>
              <a:off x="376" y="640"/>
              <a:ext cx="1290" cy="1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grpSp>
      <p:sp>
        <p:nvSpPr>
          <p:cNvPr id="7173" name="Rectangle 15"/>
          <p:cNvSpPr>
            <a:spLocks noGrp="1" noChangeArrowheads="1"/>
          </p:cNvSpPr>
          <p:nvPr>
            <p:ph type="title"/>
          </p:nvPr>
        </p:nvSpPr>
        <p:spPr>
          <a:xfrm>
            <a:off x="2848943" y="151805"/>
            <a:ext cx="6482953" cy="930920"/>
          </a:xfrm>
        </p:spPr>
        <p:txBody>
          <a:bodyPr vert="horz" lIns="0" tIns="0" rIns="0" bIns="0" rtlCol="0" anchor="b">
            <a:normAutofit/>
          </a:bodyPr>
          <a:lstStyle/>
          <a:p>
            <a:pPr>
              <a:tabLst>
                <a:tab pos="669703" algn="l"/>
              </a:tabLst>
            </a:pPr>
            <a:r>
              <a:rPr lang="en-US" altLang="en-US" sz="3094">
                <a:solidFill>
                  <a:srgbClr val="000000"/>
                </a:solidFill>
              </a:rPr>
              <a:t>Chromosomes, Genes and Inheritance</a:t>
            </a:r>
          </a:p>
        </p:txBody>
      </p:sp>
      <p:sp>
        <p:nvSpPr>
          <p:cNvPr id="14352" name="Rectangle 16"/>
          <p:cNvSpPr>
            <a:spLocks noGrp="1" noChangeArrowheads="1"/>
          </p:cNvSpPr>
          <p:nvPr>
            <p:ph idx="1"/>
          </p:nvPr>
        </p:nvSpPr>
        <p:spPr>
          <a:xfrm>
            <a:off x="1863328" y="1151930"/>
            <a:ext cx="3375422" cy="4607719"/>
          </a:xfrm>
        </p:spPr>
        <p:txBody>
          <a:bodyPr vert="horz" lIns="0" tIns="0" rIns="0" bIns="0" rtlCol="0" anchor="ctr">
            <a:normAutofit/>
          </a:bodyPr>
          <a:lstStyle/>
          <a:p>
            <a:pPr marL="435307" indent="-346013" defTabSz="685797">
              <a:lnSpc>
                <a:spcPts val="2250"/>
              </a:lnSpc>
              <a:spcBef>
                <a:spcPct val="0"/>
              </a:spcBef>
              <a:spcAft>
                <a:spcPts val="1406"/>
              </a:spcAft>
              <a:buSzPct val="130000"/>
              <a:buBlip>
                <a:blip r:embed="rId8"/>
              </a:buBlip>
              <a:tabLst>
                <a:tab pos="721047" algn="l"/>
              </a:tabLst>
              <a:defRPr/>
            </a:pPr>
            <a:r>
              <a:rPr lang="en-US" altLang="en-US" sz="2100" b="1" dirty="0">
                <a:solidFill>
                  <a:srgbClr val="000000"/>
                </a:solidFill>
              </a:rPr>
              <a:t>Genes</a:t>
            </a:r>
            <a:r>
              <a:rPr lang="en-US" altLang="en-US" sz="2100" dirty="0">
                <a:solidFill>
                  <a:srgbClr val="000000"/>
                </a:solidFill>
              </a:rPr>
              <a:t> contain the information for the production of </a:t>
            </a:r>
            <a:r>
              <a:rPr lang="en-US" altLang="en-US" sz="2100" b="1" dirty="0">
                <a:solidFill>
                  <a:srgbClr val="000000"/>
                </a:solidFill>
              </a:rPr>
              <a:t>proteins</a:t>
            </a:r>
            <a:r>
              <a:rPr lang="en-US" altLang="en-US" sz="2100" dirty="0">
                <a:solidFill>
                  <a:srgbClr val="000000"/>
                </a:solidFill>
              </a:rPr>
              <a:t> and functional RNA molecules.</a:t>
            </a:r>
          </a:p>
          <a:p>
            <a:pPr marL="435307" indent="-346013" defTabSz="685797">
              <a:lnSpc>
                <a:spcPts val="2250"/>
              </a:lnSpc>
              <a:spcBef>
                <a:spcPct val="0"/>
              </a:spcBef>
              <a:spcAft>
                <a:spcPts val="1406"/>
              </a:spcAft>
              <a:buSzPct val="130000"/>
              <a:buBlip>
                <a:blip r:embed="rId8"/>
              </a:buBlip>
              <a:tabLst>
                <a:tab pos="721047" algn="l"/>
              </a:tabLst>
              <a:defRPr/>
            </a:pPr>
            <a:r>
              <a:rPr lang="en-US" altLang="en-US" sz="2100" b="1" dirty="0">
                <a:solidFill>
                  <a:srgbClr val="000000"/>
                </a:solidFill>
              </a:rPr>
              <a:t>Proteins</a:t>
            </a:r>
            <a:r>
              <a:rPr lang="en-US" altLang="en-US" sz="2100" dirty="0">
                <a:solidFill>
                  <a:srgbClr val="000000"/>
                </a:solidFill>
              </a:rPr>
              <a:t> are responsible for the physical expression of </a:t>
            </a:r>
            <a:r>
              <a:rPr lang="en-US" altLang="en-US" sz="2100" b="1" dirty="0">
                <a:solidFill>
                  <a:srgbClr val="000000"/>
                </a:solidFill>
              </a:rPr>
              <a:t>genes</a:t>
            </a:r>
            <a:r>
              <a:rPr lang="en-US" altLang="en-US" sz="2100" dirty="0">
                <a:solidFill>
                  <a:srgbClr val="000000"/>
                </a:solidFill>
              </a:rPr>
              <a:t> as </a:t>
            </a:r>
            <a:r>
              <a:rPr lang="en-US" altLang="en-US" sz="2100" b="1" dirty="0">
                <a:solidFill>
                  <a:srgbClr val="000000"/>
                </a:solidFill>
              </a:rPr>
              <a:t>phenotypic</a:t>
            </a:r>
            <a:r>
              <a:rPr lang="en-US" altLang="en-US" sz="2100" dirty="0">
                <a:solidFill>
                  <a:srgbClr val="000000"/>
                </a:solidFill>
              </a:rPr>
              <a:t> </a:t>
            </a:r>
            <a:r>
              <a:rPr lang="en-US" altLang="en-US" sz="2100" b="1" dirty="0">
                <a:solidFill>
                  <a:srgbClr val="000000"/>
                </a:solidFill>
              </a:rPr>
              <a:t>characteristics</a:t>
            </a:r>
            <a:r>
              <a:rPr lang="en-US" altLang="en-US" sz="2100" dirty="0">
                <a:solidFill>
                  <a:srgbClr val="000000"/>
                </a:solidFill>
              </a:rPr>
              <a:t> or </a:t>
            </a:r>
            <a:r>
              <a:rPr lang="en-US" altLang="en-US" sz="2100" b="1" dirty="0">
                <a:solidFill>
                  <a:srgbClr val="000000"/>
                </a:solidFill>
              </a:rPr>
              <a:t>traits</a:t>
            </a:r>
            <a:r>
              <a:rPr lang="en-US" altLang="en-US" sz="2100" dirty="0">
                <a:solidFill>
                  <a:srgbClr val="000000"/>
                </a:solidFill>
              </a:rPr>
              <a:t>, such as eye color. </a:t>
            </a:r>
          </a:p>
          <a:p>
            <a:pPr marL="435307" indent="-346013" defTabSz="685797">
              <a:lnSpc>
                <a:spcPts val="2250"/>
              </a:lnSpc>
              <a:spcBef>
                <a:spcPct val="0"/>
              </a:spcBef>
              <a:spcAft>
                <a:spcPts val="1406"/>
              </a:spcAft>
              <a:buSzPct val="130000"/>
              <a:buBlip>
                <a:blip r:embed="rId8"/>
              </a:buBlip>
              <a:tabLst>
                <a:tab pos="721047" algn="l"/>
              </a:tabLst>
              <a:defRPr/>
            </a:pPr>
            <a:r>
              <a:rPr lang="en-US" altLang="en-US" sz="2100" dirty="0">
                <a:solidFill>
                  <a:srgbClr val="000000"/>
                </a:solidFill>
              </a:rPr>
              <a:t>Since genes are inherited, traits are also inherited.</a:t>
            </a:r>
          </a:p>
        </p:txBody>
      </p:sp>
      <p:grpSp>
        <p:nvGrpSpPr>
          <p:cNvPr id="14353" name="Group 17"/>
          <p:cNvGrpSpPr>
            <a:grpSpLocks/>
          </p:cNvGrpSpPr>
          <p:nvPr/>
        </p:nvGrpSpPr>
        <p:grpSpPr bwMode="auto">
          <a:xfrm>
            <a:off x="6271246" y="1010171"/>
            <a:ext cx="3273846" cy="690937"/>
            <a:chOff x="0" y="0"/>
            <a:chExt cx="2932" cy="618"/>
          </a:xfrm>
        </p:grpSpPr>
        <p:sp>
          <p:nvSpPr>
            <p:cNvPr id="7176" name="Rectangle 18"/>
            <p:cNvSpPr>
              <a:spLocks/>
            </p:cNvSpPr>
            <p:nvPr/>
          </p:nvSpPr>
          <p:spPr bwMode="auto">
            <a:xfrm>
              <a:off x="178" y="414"/>
              <a:ext cx="1039"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tabLst>
                  <a:tab pos="520700" algn="l"/>
                </a:tabLst>
                <a:defRPr>
                  <a:solidFill>
                    <a:schemeClr val="tx1"/>
                  </a:solidFill>
                  <a:latin typeface="Calibri" panose="020F0502020204030204" pitchFamily="34" charset="0"/>
                </a:defRPr>
              </a:lvl1pPr>
              <a:lvl2pPr marL="742950" indent="-285750">
                <a:tabLst>
                  <a:tab pos="520700" algn="l"/>
                </a:tabLst>
                <a:defRPr>
                  <a:solidFill>
                    <a:schemeClr val="tx1"/>
                  </a:solidFill>
                  <a:latin typeface="Calibri" panose="020F0502020204030204" pitchFamily="34" charset="0"/>
                </a:defRPr>
              </a:lvl2pPr>
              <a:lvl3pPr marL="1143000" indent="-228600">
                <a:tabLst>
                  <a:tab pos="520700" algn="l"/>
                </a:tabLst>
                <a:defRPr>
                  <a:solidFill>
                    <a:schemeClr val="tx1"/>
                  </a:solidFill>
                  <a:latin typeface="Calibri" panose="020F0502020204030204" pitchFamily="34" charset="0"/>
                </a:defRPr>
              </a:lvl3pPr>
              <a:lvl4pPr marL="1600200" indent="-228600">
                <a:tabLst>
                  <a:tab pos="520700" algn="l"/>
                </a:tabLst>
                <a:defRPr>
                  <a:solidFill>
                    <a:schemeClr val="tx1"/>
                  </a:solidFill>
                  <a:latin typeface="Calibri" panose="020F0502020204030204" pitchFamily="34" charset="0"/>
                </a:defRPr>
              </a:lvl4pPr>
              <a:lvl5pPr marL="2057400" indent="-228600">
                <a:tabLst>
                  <a:tab pos="520700" algn="l"/>
                </a:tabLst>
                <a:defRPr>
                  <a:solidFill>
                    <a:schemeClr val="tx1"/>
                  </a:solidFill>
                  <a:latin typeface="Calibri" panose="020F0502020204030204" pitchFamily="34" charset="0"/>
                </a:defRPr>
              </a:lvl5pPr>
              <a:lvl6pPr marL="25146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6pPr>
              <a:lvl7pPr marL="29718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7pPr>
              <a:lvl8pPr marL="34290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8pPr>
              <a:lvl9pPr marL="3886200" indent="-228600" eaLnBrk="0" fontAlgn="base" hangingPunct="0">
                <a:spcBef>
                  <a:spcPct val="0"/>
                </a:spcBef>
                <a:spcAft>
                  <a:spcPct val="0"/>
                </a:spcAft>
                <a:tabLst>
                  <a:tab pos="520700" algn="l"/>
                </a:tabLst>
                <a:defRPr>
                  <a:solidFill>
                    <a:schemeClr val="tx1"/>
                  </a:solidFill>
                  <a:latin typeface="Calibri" panose="020F0502020204030204" pitchFamily="34" charset="0"/>
                </a:defRPr>
              </a:lvl9pPr>
            </a:lstStyle>
            <a:p>
              <a:pPr eaLnBrk="1" hangingPunct="1">
                <a:lnSpc>
                  <a:spcPct val="117000"/>
                </a:lnSpc>
              </a:pPr>
              <a:r>
                <a:rPr lang="en-US" altLang="en-US" sz="1266" b="1">
                  <a:solidFill>
                    <a:srgbClr val="171512"/>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Chromosome</a:t>
              </a:r>
            </a:p>
          </p:txBody>
        </p:sp>
        <p:pic>
          <p:nvPicPr>
            <p:cNvPr id="14355" name="Picture 19"/>
            <p:cNvPicPr>
              <a:picLocks noChangeAspect="1" noChangeArrowheads="1"/>
            </p:cNvPicPr>
            <p:nvPr/>
          </p:nvPicPr>
          <p:blipFill>
            <a:blip r:embed="rId9"/>
            <a:srcRect/>
            <a:stretch>
              <a:fillRect/>
            </a:stretch>
          </p:blipFill>
          <p:spPr bwMode="auto">
            <a:xfrm rot="-5400000">
              <a:off x="1286" y="-1286"/>
              <a:ext cx="360" cy="29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grpSp>
    </p:spTree>
    <p:extLst>
      <p:ext uri="{BB962C8B-B14F-4D97-AF65-F5344CB8AC3E}">
        <p14:creationId xmlns:p14="http://schemas.microsoft.com/office/powerpoint/2010/main" val="563146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5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5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5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434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43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4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2" grpId="0" build="p" bldLvl="5"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7937" name="Group 49"/>
          <p:cNvGrpSpPr>
            <a:grpSpLocks/>
          </p:cNvGrpSpPr>
          <p:nvPr/>
        </p:nvGrpSpPr>
        <p:grpSpPr bwMode="auto">
          <a:xfrm>
            <a:off x="3547692" y="2312789"/>
            <a:ext cx="1230065" cy="4276204"/>
            <a:chOff x="1813" y="2072"/>
            <a:chExt cx="1102" cy="3830"/>
          </a:xfrm>
        </p:grpSpPr>
        <p:sp>
          <p:nvSpPr>
            <p:cNvPr id="52261" name="Line 2"/>
            <p:cNvSpPr>
              <a:spLocks noChangeShapeType="1"/>
            </p:cNvSpPr>
            <p:nvPr/>
          </p:nvSpPr>
          <p:spPr bwMode="auto">
            <a:xfrm rot="10800000">
              <a:off x="2207" y="2296"/>
              <a:ext cx="238" cy="6"/>
            </a:xfrm>
            <a:prstGeom prst="line">
              <a:avLst/>
            </a:prstGeom>
            <a:noFill/>
            <a:ln w="381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AU" sz="2800"/>
            </a:p>
          </p:txBody>
        </p:sp>
        <p:grpSp>
          <p:nvGrpSpPr>
            <p:cNvPr id="9254" name="Group 48"/>
            <p:cNvGrpSpPr>
              <a:grpSpLocks/>
            </p:cNvGrpSpPr>
            <p:nvPr/>
          </p:nvGrpSpPr>
          <p:grpSpPr bwMode="auto">
            <a:xfrm>
              <a:off x="1813" y="2072"/>
              <a:ext cx="1102" cy="3830"/>
              <a:chOff x="1813" y="2072"/>
              <a:chExt cx="1102" cy="3830"/>
            </a:xfrm>
          </p:grpSpPr>
          <p:sp>
            <p:nvSpPr>
              <p:cNvPr id="9255" name="Rectangle 4"/>
              <p:cNvSpPr>
                <a:spLocks/>
              </p:cNvSpPr>
              <p:nvPr/>
            </p:nvSpPr>
            <p:spPr bwMode="auto">
              <a:xfrm>
                <a:off x="2489" y="5280"/>
                <a:ext cx="230"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lnSpc>
                    <a:spcPct val="90000"/>
                  </a:lnSpc>
                  <a:spcBef>
                    <a:spcPts val="1063"/>
                  </a:spcBef>
                  <a:buFont typeface="Arial" panose="020B0604020202020204" pitchFamily="34" charset="0"/>
                  <a:buChar char="•"/>
                  <a:tabLst>
                    <a:tab pos="520700" algn="l"/>
                  </a:tabLst>
                  <a:defRPr sz="2900">
                    <a:solidFill>
                      <a:schemeClr val="tx1"/>
                    </a:solidFill>
                    <a:latin typeface="Calibri" panose="020F0502020204030204" pitchFamily="34" charset="0"/>
                  </a:defRPr>
                </a:lvl1pPr>
                <a:lvl2pPr marL="742950" indent="-285750">
                  <a:lnSpc>
                    <a:spcPct val="90000"/>
                  </a:lnSpc>
                  <a:spcBef>
                    <a:spcPts val="538"/>
                  </a:spcBef>
                  <a:buFont typeface="Arial" panose="020B0604020202020204" pitchFamily="34" charset="0"/>
                  <a:buChar char="•"/>
                  <a:tabLst>
                    <a:tab pos="520700" algn="l"/>
                  </a:tabLst>
                  <a:defRPr sz="2500">
                    <a:solidFill>
                      <a:schemeClr val="tx1"/>
                    </a:solidFill>
                    <a:latin typeface="Calibri" panose="020F0502020204030204" pitchFamily="34" charset="0"/>
                  </a:defRPr>
                </a:lvl2pPr>
                <a:lvl3pPr marL="1143000" indent="-228600">
                  <a:lnSpc>
                    <a:spcPct val="90000"/>
                  </a:lnSpc>
                  <a:spcBef>
                    <a:spcPts val="538"/>
                  </a:spcBef>
                  <a:buFont typeface="Arial" panose="020B0604020202020204" pitchFamily="34" charset="0"/>
                  <a:buChar char="•"/>
                  <a:tabLst>
                    <a:tab pos="520700" algn="l"/>
                  </a:tabLst>
                  <a:defRPr sz="2100">
                    <a:solidFill>
                      <a:schemeClr val="tx1"/>
                    </a:solidFill>
                    <a:latin typeface="Calibri" panose="020F0502020204030204" pitchFamily="34" charset="0"/>
                  </a:defRPr>
                </a:lvl3pPr>
                <a:lvl4pPr marL="16002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4pPr>
                <a:lvl5pPr marL="20574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5pPr>
                <a:lvl6pPr marL="25146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6pPr>
                <a:lvl7pPr marL="29718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7pPr>
                <a:lvl8pPr marL="34290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8pPr>
                <a:lvl9pPr marL="38862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9pPr>
              </a:lstStyle>
              <a:p>
                <a:pPr algn="ctr" eaLnBrk="1" hangingPunct="1">
                  <a:lnSpc>
                    <a:spcPct val="111000"/>
                  </a:lnSpc>
                  <a:spcBef>
                    <a:spcPct val="0"/>
                  </a:spcBef>
                  <a:buFontTx/>
                  <a:buNone/>
                </a:pPr>
                <a:r>
                  <a:rPr lang="en-US" altLang="en-US" sz="1969" b="1">
                    <a:solidFill>
                      <a:srgbClr val="000000"/>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1</a:t>
                </a:r>
              </a:p>
            </p:txBody>
          </p:sp>
          <p:sp>
            <p:nvSpPr>
              <p:cNvPr id="14376" name="Rectangle 5"/>
              <p:cNvSpPr>
                <a:spLocks/>
              </p:cNvSpPr>
              <p:nvPr/>
            </p:nvSpPr>
            <p:spPr bwMode="auto">
              <a:xfrm>
                <a:off x="1920" y="2072"/>
                <a:ext cx="234"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eaLnBrk="1" hangingPunct="1">
                  <a:lnSpc>
                    <a:spcPct val="117000"/>
                  </a:lnSpc>
                  <a:defRPr/>
                </a:pPr>
                <a:r>
                  <a:rPr lang="en-US" altLang="en-US" sz="1266">
                    <a:solidFill>
                      <a:srgbClr val="171512"/>
                    </a:solidFill>
                    <a:latin typeface="Arial" panose="020B0604020202020204" pitchFamily="34" charset="0"/>
                    <a:cs typeface="Arial" panose="020B0604020202020204" pitchFamily="34" charset="0"/>
                    <a:sym typeface="Arial" panose="020B0604020202020204" pitchFamily="34" charset="0"/>
                  </a:rPr>
                  <a:t>El</a:t>
                </a:r>
              </a:p>
            </p:txBody>
          </p:sp>
          <p:sp>
            <p:nvSpPr>
              <p:cNvPr id="14377" name="Rectangle 6"/>
              <p:cNvSpPr>
                <a:spLocks/>
              </p:cNvSpPr>
              <p:nvPr/>
            </p:nvSpPr>
            <p:spPr bwMode="auto">
              <a:xfrm>
                <a:off x="1901" y="2224"/>
                <a:ext cx="289"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eaLnBrk="1" hangingPunct="1">
                  <a:lnSpc>
                    <a:spcPct val="117000"/>
                  </a:lnSpc>
                  <a:defRPr/>
                </a:pPr>
                <a:r>
                  <a:rPr lang="en-US" altLang="en-US" sz="1266">
                    <a:solidFill>
                      <a:srgbClr val="171512"/>
                    </a:solidFill>
                    <a:latin typeface="Arial" panose="020B0604020202020204" pitchFamily="34" charset="0"/>
                    <a:cs typeface="Arial" panose="020B0604020202020204" pitchFamily="34" charset="0"/>
                    <a:sym typeface="Arial" panose="020B0604020202020204" pitchFamily="34" charset="0"/>
                  </a:rPr>
                  <a:t>Rh</a:t>
                </a:r>
              </a:p>
            </p:txBody>
          </p:sp>
          <p:sp>
            <p:nvSpPr>
              <p:cNvPr id="14378" name="Rectangle 7"/>
              <p:cNvSpPr>
                <a:spLocks/>
              </p:cNvSpPr>
              <p:nvPr/>
            </p:nvSpPr>
            <p:spPr bwMode="auto">
              <a:xfrm>
                <a:off x="1813" y="3129"/>
                <a:ext cx="419"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eaLnBrk="1" hangingPunct="1">
                  <a:lnSpc>
                    <a:spcPct val="117000"/>
                  </a:lnSpc>
                  <a:defRPr/>
                </a:pPr>
                <a:r>
                  <a:rPr lang="en-US" altLang="en-US" sz="1266">
                    <a:solidFill>
                      <a:srgbClr val="171512"/>
                    </a:solidFill>
                    <a:latin typeface="Arial" panose="020B0604020202020204" pitchFamily="34" charset="0"/>
                    <a:cs typeface="Arial" panose="020B0604020202020204" pitchFamily="34" charset="0"/>
                    <a:sym typeface="Arial" panose="020B0604020202020204" pitchFamily="34" charset="0"/>
                  </a:rPr>
                  <a:t>AMY</a:t>
                </a:r>
              </a:p>
            </p:txBody>
          </p:sp>
          <p:sp>
            <p:nvSpPr>
              <p:cNvPr id="14379" name="Rectangle 8"/>
              <p:cNvSpPr>
                <a:spLocks/>
              </p:cNvSpPr>
              <p:nvPr/>
            </p:nvSpPr>
            <p:spPr bwMode="auto">
              <a:xfrm>
                <a:off x="1928" y="3577"/>
                <a:ext cx="266"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eaLnBrk="1" hangingPunct="1">
                  <a:lnSpc>
                    <a:spcPct val="117000"/>
                  </a:lnSpc>
                  <a:defRPr/>
                </a:pPr>
                <a:r>
                  <a:rPr lang="en-US" altLang="en-US" sz="1266">
                    <a:solidFill>
                      <a:srgbClr val="171512"/>
                    </a:solidFill>
                    <a:latin typeface="Arial" panose="020B0604020202020204" pitchFamily="34" charset="0"/>
                    <a:cs typeface="Arial" panose="020B0604020202020204" pitchFamily="34" charset="0"/>
                    <a:sym typeface="Arial" panose="020B0604020202020204" pitchFamily="34" charset="0"/>
                  </a:rPr>
                  <a:t>Fy</a:t>
                </a:r>
              </a:p>
            </p:txBody>
          </p:sp>
          <p:sp>
            <p:nvSpPr>
              <p:cNvPr id="52268" name="Line 9"/>
              <p:cNvSpPr>
                <a:spLocks noChangeShapeType="1"/>
              </p:cNvSpPr>
              <p:nvPr/>
            </p:nvSpPr>
            <p:spPr bwMode="auto">
              <a:xfrm rot="10800000">
                <a:off x="2207" y="2152"/>
                <a:ext cx="238" cy="6"/>
              </a:xfrm>
              <a:prstGeom prst="line">
                <a:avLst/>
              </a:prstGeom>
              <a:noFill/>
              <a:ln w="381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AU" sz="2800"/>
              </a:p>
            </p:txBody>
          </p:sp>
          <p:sp>
            <p:nvSpPr>
              <p:cNvPr id="52269" name="Line 10"/>
              <p:cNvSpPr>
                <a:spLocks noChangeShapeType="1"/>
              </p:cNvSpPr>
              <p:nvPr/>
            </p:nvSpPr>
            <p:spPr bwMode="auto">
              <a:xfrm rot="10800000">
                <a:off x="2215" y="3216"/>
                <a:ext cx="238" cy="6"/>
              </a:xfrm>
              <a:prstGeom prst="line">
                <a:avLst/>
              </a:prstGeom>
              <a:noFill/>
              <a:ln w="381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AU" sz="2800"/>
              </a:p>
            </p:txBody>
          </p:sp>
          <p:sp>
            <p:nvSpPr>
              <p:cNvPr id="52270" name="Line 11"/>
              <p:cNvSpPr>
                <a:spLocks noChangeShapeType="1"/>
              </p:cNvSpPr>
              <p:nvPr/>
            </p:nvSpPr>
            <p:spPr bwMode="auto">
              <a:xfrm rot="10800000">
                <a:off x="2223" y="3664"/>
                <a:ext cx="238" cy="6"/>
              </a:xfrm>
              <a:prstGeom prst="line">
                <a:avLst/>
              </a:prstGeom>
              <a:noFill/>
              <a:ln w="381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AU" sz="2800"/>
              </a:p>
            </p:txBody>
          </p:sp>
          <p:sp>
            <p:nvSpPr>
              <p:cNvPr id="9263" name="Rectangle 12"/>
              <p:cNvSpPr>
                <a:spLocks/>
              </p:cNvSpPr>
              <p:nvPr/>
            </p:nvSpPr>
            <p:spPr bwMode="auto">
              <a:xfrm>
                <a:off x="2306" y="5631"/>
                <a:ext cx="609"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lnSpc>
                    <a:spcPct val="90000"/>
                  </a:lnSpc>
                  <a:spcBef>
                    <a:spcPts val="1063"/>
                  </a:spcBef>
                  <a:buFont typeface="Arial" panose="020B0604020202020204" pitchFamily="34" charset="0"/>
                  <a:buChar char="•"/>
                  <a:tabLst>
                    <a:tab pos="520700" algn="l"/>
                  </a:tabLst>
                  <a:defRPr sz="2900">
                    <a:solidFill>
                      <a:schemeClr val="tx1"/>
                    </a:solidFill>
                    <a:latin typeface="Calibri" panose="020F0502020204030204" pitchFamily="34" charset="0"/>
                  </a:defRPr>
                </a:lvl1pPr>
                <a:lvl2pPr marL="742950" indent="-285750">
                  <a:lnSpc>
                    <a:spcPct val="90000"/>
                  </a:lnSpc>
                  <a:spcBef>
                    <a:spcPts val="538"/>
                  </a:spcBef>
                  <a:buFont typeface="Arial" panose="020B0604020202020204" pitchFamily="34" charset="0"/>
                  <a:buChar char="•"/>
                  <a:tabLst>
                    <a:tab pos="520700" algn="l"/>
                  </a:tabLst>
                  <a:defRPr sz="2500">
                    <a:solidFill>
                      <a:schemeClr val="tx1"/>
                    </a:solidFill>
                    <a:latin typeface="Calibri" panose="020F0502020204030204" pitchFamily="34" charset="0"/>
                  </a:defRPr>
                </a:lvl2pPr>
                <a:lvl3pPr marL="1143000" indent="-228600">
                  <a:lnSpc>
                    <a:spcPct val="90000"/>
                  </a:lnSpc>
                  <a:spcBef>
                    <a:spcPts val="538"/>
                  </a:spcBef>
                  <a:buFont typeface="Arial" panose="020B0604020202020204" pitchFamily="34" charset="0"/>
                  <a:buChar char="•"/>
                  <a:tabLst>
                    <a:tab pos="520700" algn="l"/>
                  </a:tabLst>
                  <a:defRPr sz="2100">
                    <a:solidFill>
                      <a:schemeClr val="tx1"/>
                    </a:solidFill>
                    <a:latin typeface="Calibri" panose="020F0502020204030204" pitchFamily="34" charset="0"/>
                  </a:defRPr>
                </a:lvl3pPr>
                <a:lvl4pPr marL="16002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4pPr>
                <a:lvl5pPr marL="20574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5pPr>
                <a:lvl6pPr marL="25146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6pPr>
                <a:lvl7pPr marL="29718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7pPr>
                <a:lvl8pPr marL="34290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8pPr>
                <a:lvl9pPr marL="38862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969">
                    <a:solidFill>
                      <a:srgbClr val="000000"/>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1270</a:t>
                </a:r>
              </a:p>
            </p:txBody>
          </p:sp>
        </p:grpSp>
      </p:grpSp>
      <p:sp>
        <p:nvSpPr>
          <p:cNvPr id="14339" name="Rectangle 13"/>
          <p:cNvSpPr>
            <a:spLocks noGrp="1" noChangeArrowheads="1"/>
          </p:cNvSpPr>
          <p:nvPr>
            <p:ph type="title"/>
          </p:nvPr>
        </p:nvSpPr>
        <p:spPr>
          <a:xfrm>
            <a:off x="2492872" y="337096"/>
            <a:ext cx="7133704" cy="867296"/>
          </a:xfrm>
        </p:spPr>
        <p:txBody>
          <a:bodyPr vert="horz" lIns="0" tIns="0" rIns="0" bIns="0" rtlCol="0" anchor="ctr">
            <a:normAutofit/>
          </a:bodyPr>
          <a:lstStyle/>
          <a:p>
            <a:pPr defTabSz="685797">
              <a:tabLst>
                <a:tab pos="669669" algn="l"/>
              </a:tabLst>
              <a:defRPr/>
            </a:pPr>
            <a:r>
              <a:rPr lang="en-US" altLang="en-US" sz="4359" dirty="0">
                <a:solidFill>
                  <a:srgbClr val="000000"/>
                </a:solidFill>
              </a:rPr>
              <a:t>Chromosomes Contain Genes</a:t>
            </a:r>
            <a:endParaRPr lang="en-US" altLang="en-US" sz="3300" dirty="0">
              <a:solidFill>
                <a:srgbClr val="000000"/>
              </a:solidFill>
            </a:endParaRPr>
          </a:p>
        </p:txBody>
      </p:sp>
      <p:sp>
        <p:nvSpPr>
          <p:cNvPr id="37902" name="Rectangle 14"/>
          <p:cNvSpPr>
            <a:spLocks noGrp="1" noChangeArrowheads="1"/>
          </p:cNvSpPr>
          <p:nvPr>
            <p:ph idx="1"/>
          </p:nvPr>
        </p:nvSpPr>
        <p:spPr>
          <a:xfrm>
            <a:off x="2087687" y="1180951"/>
            <a:ext cx="7848079" cy="910828"/>
          </a:xfrm>
        </p:spPr>
        <p:txBody>
          <a:bodyPr vert="horz" lIns="0" tIns="0" rIns="0" bIns="0" rtlCol="0" anchor="ctr">
            <a:normAutofit fontScale="92500"/>
          </a:bodyPr>
          <a:lstStyle/>
          <a:p>
            <a:pPr marL="434952" indent="-344470" defTabSz="685797">
              <a:lnSpc>
                <a:spcPts val="2250"/>
              </a:lnSpc>
              <a:spcBef>
                <a:spcPct val="0"/>
              </a:spcBef>
              <a:spcAft>
                <a:spcPts val="1400"/>
              </a:spcAft>
              <a:buSzPct val="130000"/>
              <a:buBlip>
                <a:blip r:embed="rId3"/>
              </a:buBlip>
              <a:tabLst>
                <a:tab pos="720688" algn="l"/>
                <a:tab pos="1044522" algn="l"/>
              </a:tabLst>
              <a:defRPr/>
            </a:pPr>
            <a:r>
              <a:rPr lang="en-US" altLang="en-US" sz="2800">
                <a:solidFill>
                  <a:srgbClr val="000000"/>
                </a:solidFill>
              </a:rPr>
              <a:t>A single chromosome may contain </a:t>
            </a:r>
            <a:r>
              <a:rPr lang="en-US" altLang="en-US" sz="2800" b="1">
                <a:solidFill>
                  <a:srgbClr val="000000"/>
                </a:solidFill>
              </a:rPr>
              <a:t>hundreds</a:t>
            </a:r>
            <a:r>
              <a:rPr lang="en-US" altLang="en-US" sz="2800">
                <a:solidFill>
                  <a:srgbClr val="000000"/>
                </a:solidFill>
              </a:rPr>
              <a:t> of genes.</a:t>
            </a:r>
            <a:endParaRPr lang="en-US" altLang="en-US" sz="1600">
              <a:solidFill>
                <a:srgbClr val="000000"/>
              </a:solidFill>
            </a:endParaRPr>
          </a:p>
          <a:p>
            <a:pPr marL="758786" lvl="1" indent="-401618" defTabSz="685797">
              <a:lnSpc>
                <a:spcPts val="1975"/>
              </a:lnSpc>
              <a:spcBef>
                <a:spcPct val="0"/>
              </a:spcBef>
              <a:spcAft>
                <a:spcPts val="1400"/>
              </a:spcAft>
              <a:buSzPct val="120000"/>
              <a:buBlip>
                <a:blip r:embed="rId4"/>
              </a:buBlip>
              <a:tabLst>
                <a:tab pos="720688" algn="l"/>
                <a:tab pos="1044522" algn="l"/>
              </a:tabLst>
              <a:defRPr/>
            </a:pPr>
            <a:r>
              <a:rPr lang="en-US" altLang="en-US" sz="1600">
                <a:solidFill>
                  <a:srgbClr val="000000"/>
                </a:solidFill>
              </a:rPr>
              <a:t>Below are the </a:t>
            </a:r>
            <a:r>
              <a:rPr lang="en-US" altLang="en-US" sz="1600" b="1">
                <a:solidFill>
                  <a:srgbClr val="000000"/>
                </a:solidFill>
              </a:rPr>
              <a:t>locations</a:t>
            </a:r>
            <a:r>
              <a:rPr lang="en-US" altLang="en-US" sz="1600">
                <a:solidFill>
                  <a:srgbClr val="000000"/>
                </a:solidFill>
              </a:rPr>
              <a:t> of some known genes on human chromosomes:</a:t>
            </a:r>
            <a:endParaRPr lang="en-US" altLang="en-US" sz="1400">
              <a:solidFill>
                <a:srgbClr val="000000"/>
              </a:solidFill>
            </a:endParaRPr>
          </a:p>
        </p:txBody>
      </p:sp>
      <p:sp>
        <p:nvSpPr>
          <p:cNvPr id="14341" name="Rectangle 15"/>
          <p:cNvSpPr>
            <a:spLocks/>
          </p:cNvSpPr>
          <p:nvPr/>
        </p:nvSpPr>
        <p:spPr bwMode="auto">
          <a:xfrm>
            <a:off x="2425263" y="5785322"/>
            <a:ext cx="1578958" cy="815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algn="r" eaLnBrk="1" hangingPunct="1">
              <a:lnSpc>
                <a:spcPct val="157000"/>
              </a:lnSpc>
              <a:defRPr/>
            </a:pPr>
            <a:r>
              <a:rPr lang="en-US" altLang="en-US" sz="1687" b="1">
                <a:solidFill>
                  <a:srgbClr val="000000"/>
                </a:solidFill>
                <a:latin typeface="Arial" panose="020B0604020202020204" pitchFamily="34" charset="0"/>
                <a:cs typeface="Arial" panose="020B0604020202020204" pitchFamily="34" charset="0"/>
                <a:sym typeface="Arial" panose="020B0604020202020204" pitchFamily="34" charset="0"/>
              </a:rPr>
              <a:t>Chromosome:</a:t>
            </a:r>
          </a:p>
          <a:p>
            <a:pPr algn="r" eaLnBrk="1" hangingPunct="1">
              <a:lnSpc>
                <a:spcPct val="157000"/>
              </a:lnSpc>
              <a:defRPr/>
            </a:pPr>
            <a:r>
              <a:rPr lang="en-US" altLang="en-US" sz="1687" b="1">
                <a:solidFill>
                  <a:srgbClr val="000000"/>
                </a:solidFill>
                <a:latin typeface="Arial" panose="020B0604020202020204" pitchFamily="34" charset="0"/>
                <a:cs typeface="Arial" panose="020B0604020202020204" pitchFamily="34" charset="0"/>
                <a:sym typeface="Arial" panose="020B0604020202020204" pitchFamily="34" charset="0"/>
              </a:rPr>
              <a:t>No. of genes:</a:t>
            </a:r>
          </a:p>
        </p:txBody>
      </p:sp>
      <p:pic>
        <p:nvPicPr>
          <p:cNvPr id="37904" name="Picture 16"/>
          <p:cNvPicPr>
            <a:picLocks noChangeAspect="1" noChangeArrowheads="1"/>
          </p:cNvPicPr>
          <p:nvPr/>
        </p:nvPicPr>
        <p:blipFill>
          <a:blip r:embed="rId5"/>
          <a:srcRect/>
          <a:stretch>
            <a:fillRect/>
          </a:stretch>
        </p:blipFill>
        <p:spPr bwMode="auto">
          <a:xfrm>
            <a:off x="4254252" y="2061642"/>
            <a:ext cx="363885" cy="3626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pic>
        <p:nvPicPr>
          <p:cNvPr id="37905" name="Picture 17"/>
          <p:cNvPicPr>
            <a:picLocks noChangeAspect="1" noChangeArrowheads="1"/>
          </p:cNvPicPr>
          <p:nvPr/>
        </p:nvPicPr>
        <p:blipFill>
          <a:blip r:embed="rId6"/>
          <a:srcRect/>
          <a:stretch>
            <a:fillRect/>
          </a:stretch>
        </p:blipFill>
        <p:spPr bwMode="auto">
          <a:xfrm>
            <a:off x="5649516" y="2446735"/>
            <a:ext cx="362769" cy="3088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pic>
        <p:nvPicPr>
          <p:cNvPr id="37906" name="Picture 18"/>
          <p:cNvPicPr>
            <a:picLocks noChangeAspect="1" noChangeArrowheads="1"/>
          </p:cNvPicPr>
          <p:nvPr/>
        </p:nvPicPr>
        <p:blipFill>
          <a:blip r:embed="rId7"/>
          <a:srcRect/>
          <a:stretch>
            <a:fillRect/>
          </a:stretch>
        </p:blipFill>
        <p:spPr bwMode="auto">
          <a:xfrm>
            <a:off x="6888510" y="3204642"/>
            <a:ext cx="327050" cy="21185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pic>
        <p:nvPicPr>
          <p:cNvPr id="37907" name="Picture 19"/>
          <p:cNvPicPr>
            <a:picLocks noChangeAspect="1" noChangeArrowheads="1"/>
          </p:cNvPicPr>
          <p:nvPr/>
        </p:nvPicPr>
        <p:blipFill>
          <a:blip r:embed="rId8"/>
          <a:srcRect/>
          <a:stretch>
            <a:fillRect/>
          </a:stretch>
        </p:blipFill>
        <p:spPr bwMode="auto">
          <a:xfrm>
            <a:off x="8042672" y="3598664"/>
            <a:ext cx="339328" cy="1554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pic>
        <p:nvPicPr>
          <p:cNvPr id="37908" name="Picture 20"/>
          <p:cNvPicPr>
            <a:picLocks noChangeAspect="1" noChangeArrowheads="1"/>
          </p:cNvPicPr>
          <p:nvPr/>
        </p:nvPicPr>
        <p:blipFill>
          <a:blip r:embed="rId9"/>
          <a:srcRect/>
          <a:stretch>
            <a:fillRect/>
          </a:stretch>
        </p:blipFill>
        <p:spPr bwMode="auto">
          <a:xfrm>
            <a:off x="9350871" y="2955727"/>
            <a:ext cx="347142" cy="2259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blurRad="190500" dist="190499" dir="2700000" algn="ctr" rotWithShape="0">
                    <a:schemeClr val="bg2">
                      <a:alpha val="50000"/>
                    </a:schemeClr>
                  </a:outerShdw>
                </a:effectLst>
              </a14:hiddenEffects>
            </a:ext>
          </a:extLst>
        </p:spPr>
      </p:pic>
      <p:grpSp>
        <p:nvGrpSpPr>
          <p:cNvPr id="37909" name="Group 21"/>
          <p:cNvGrpSpPr>
            <a:grpSpLocks/>
          </p:cNvGrpSpPr>
          <p:nvPr/>
        </p:nvGrpSpPr>
        <p:grpSpPr bwMode="auto">
          <a:xfrm>
            <a:off x="4938490" y="4510609"/>
            <a:ext cx="1167556" cy="2078385"/>
            <a:chOff x="0" y="0"/>
            <a:chExt cx="1046" cy="1862"/>
          </a:xfrm>
        </p:grpSpPr>
        <p:sp>
          <p:nvSpPr>
            <p:cNvPr id="14367" name="Rectangle 22"/>
            <p:cNvSpPr>
              <a:spLocks/>
            </p:cNvSpPr>
            <p:nvPr/>
          </p:nvSpPr>
          <p:spPr bwMode="auto">
            <a:xfrm>
              <a:off x="0" y="152"/>
              <a:ext cx="388"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eaLnBrk="1" hangingPunct="1">
                <a:lnSpc>
                  <a:spcPct val="117000"/>
                </a:lnSpc>
                <a:defRPr/>
              </a:pPr>
              <a:r>
                <a:rPr lang="en-US" altLang="en-US" sz="1266">
                  <a:solidFill>
                    <a:srgbClr val="171512"/>
                  </a:solidFill>
                  <a:latin typeface="Arial" panose="020B0604020202020204" pitchFamily="34" charset="0"/>
                  <a:cs typeface="Arial" panose="020B0604020202020204" pitchFamily="34" charset="0"/>
                  <a:sym typeface="Arial" panose="020B0604020202020204" pitchFamily="34" charset="0"/>
                </a:rPr>
                <a:t>TYS</a:t>
              </a:r>
            </a:p>
          </p:txBody>
        </p:sp>
        <p:sp>
          <p:nvSpPr>
            <p:cNvPr id="9248" name="Rectangle 23"/>
            <p:cNvSpPr>
              <a:spLocks/>
            </p:cNvSpPr>
            <p:nvPr/>
          </p:nvSpPr>
          <p:spPr bwMode="auto">
            <a:xfrm>
              <a:off x="685" y="1249"/>
              <a:ext cx="230"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lnSpc>
                  <a:spcPct val="90000"/>
                </a:lnSpc>
                <a:spcBef>
                  <a:spcPts val="1063"/>
                </a:spcBef>
                <a:buFont typeface="Arial" panose="020B0604020202020204" pitchFamily="34" charset="0"/>
                <a:buChar char="•"/>
                <a:tabLst>
                  <a:tab pos="520700" algn="l"/>
                </a:tabLst>
                <a:defRPr sz="2900">
                  <a:solidFill>
                    <a:schemeClr val="tx1"/>
                  </a:solidFill>
                  <a:latin typeface="Calibri" panose="020F0502020204030204" pitchFamily="34" charset="0"/>
                </a:defRPr>
              </a:lvl1pPr>
              <a:lvl2pPr marL="742950" indent="-285750">
                <a:lnSpc>
                  <a:spcPct val="90000"/>
                </a:lnSpc>
                <a:spcBef>
                  <a:spcPts val="538"/>
                </a:spcBef>
                <a:buFont typeface="Arial" panose="020B0604020202020204" pitchFamily="34" charset="0"/>
                <a:buChar char="•"/>
                <a:tabLst>
                  <a:tab pos="520700" algn="l"/>
                </a:tabLst>
                <a:defRPr sz="2500">
                  <a:solidFill>
                    <a:schemeClr val="tx1"/>
                  </a:solidFill>
                  <a:latin typeface="Calibri" panose="020F0502020204030204" pitchFamily="34" charset="0"/>
                </a:defRPr>
              </a:lvl2pPr>
              <a:lvl3pPr marL="1143000" indent="-228600">
                <a:lnSpc>
                  <a:spcPct val="90000"/>
                </a:lnSpc>
                <a:spcBef>
                  <a:spcPts val="538"/>
                </a:spcBef>
                <a:buFont typeface="Arial" panose="020B0604020202020204" pitchFamily="34" charset="0"/>
                <a:buChar char="•"/>
                <a:tabLst>
                  <a:tab pos="520700" algn="l"/>
                </a:tabLst>
                <a:defRPr sz="2100">
                  <a:solidFill>
                    <a:schemeClr val="tx1"/>
                  </a:solidFill>
                  <a:latin typeface="Calibri" panose="020F0502020204030204" pitchFamily="34" charset="0"/>
                </a:defRPr>
              </a:lvl3pPr>
              <a:lvl4pPr marL="16002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4pPr>
              <a:lvl5pPr marL="20574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5pPr>
              <a:lvl6pPr marL="25146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6pPr>
              <a:lvl7pPr marL="29718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7pPr>
              <a:lvl8pPr marL="34290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8pPr>
              <a:lvl9pPr marL="38862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9pPr>
            </a:lstStyle>
            <a:p>
              <a:pPr algn="ctr" eaLnBrk="1" hangingPunct="1">
                <a:lnSpc>
                  <a:spcPct val="111000"/>
                </a:lnSpc>
                <a:spcBef>
                  <a:spcPct val="0"/>
                </a:spcBef>
                <a:buFontTx/>
                <a:buNone/>
              </a:pPr>
              <a:r>
                <a:rPr lang="en-US" altLang="en-US" sz="1969" b="1">
                  <a:solidFill>
                    <a:srgbClr val="000000"/>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4</a:t>
              </a:r>
            </a:p>
          </p:txBody>
        </p:sp>
        <p:sp>
          <p:nvSpPr>
            <p:cNvPr id="14369" name="Rectangle 24"/>
            <p:cNvSpPr>
              <a:spLocks/>
            </p:cNvSpPr>
            <p:nvPr/>
          </p:nvSpPr>
          <p:spPr bwMode="auto">
            <a:xfrm>
              <a:off x="48" y="0"/>
              <a:ext cx="329"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eaLnBrk="1" hangingPunct="1">
                <a:lnSpc>
                  <a:spcPct val="117000"/>
                </a:lnSpc>
                <a:defRPr/>
              </a:pPr>
              <a:r>
                <a:rPr lang="en-US" altLang="en-US" sz="1266">
                  <a:solidFill>
                    <a:srgbClr val="171512"/>
                  </a:solidFill>
                  <a:latin typeface="Arial" panose="020B0604020202020204" pitchFamily="34" charset="0"/>
                  <a:cs typeface="Arial" panose="020B0604020202020204" pitchFamily="34" charset="0"/>
                  <a:sym typeface="Arial" panose="020B0604020202020204" pitchFamily="34" charset="0"/>
                </a:rPr>
                <a:t>MN</a:t>
              </a:r>
            </a:p>
          </p:txBody>
        </p:sp>
        <p:sp>
          <p:nvSpPr>
            <p:cNvPr id="52258" name="Line 25"/>
            <p:cNvSpPr>
              <a:spLocks noChangeShapeType="1"/>
            </p:cNvSpPr>
            <p:nvPr/>
          </p:nvSpPr>
          <p:spPr bwMode="auto">
            <a:xfrm rot="10800000">
              <a:off x="404" y="104"/>
              <a:ext cx="237" cy="6"/>
            </a:xfrm>
            <a:prstGeom prst="line">
              <a:avLst/>
            </a:prstGeom>
            <a:noFill/>
            <a:ln w="381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AU" sz="2800"/>
            </a:p>
          </p:txBody>
        </p:sp>
        <p:sp>
          <p:nvSpPr>
            <p:cNvPr id="52259" name="Line 26"/>
            <p:cNvSpPr>
              <a:spLocks noChangeShapeType="1"/>
            </p:cNvSpPr>
            <p:nvPr/>
          </p:nvSpPr>
          <p:spPr bwMode="auto">
            <a:xfrm rot="10800000">
              <a:off x="404" y="224"/>
              <a:ext cx="237" cy="6"/>
            </a:xfrm>
            <a:prstGeom prst="line">
              <a:avLst/>
            </a:prstGeom>
            <a:noFill/>
            <a:ln w="381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AU" sz="2800"/>
            </a:p>
          </p:txBody>
        </p:sp>
        <p:sp>
          <p:nvSpPr>
            <p:cNvPr id="9252" name="Rectangle 27"/>
            <p:cNvSpPr>
              <a:spLocks/>
            </p:cNvSpPr>
            <p:nvPr/>
          </p:nvSpPr>
          <p:spPr bwMode="auto">
            <a:xfrm>
              <a:off x="563" y="1591"/>
              <a:ext cx="483"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lnSpc>
                  <a:spcPct val="90000"/>
                </a:lnSpc>
                <a:spcBef>
                  <a:spcPts val="1063"/>
                </a:spcBef>
                <a:buFont typeface="Arial" panose="020B0604020202020204" pitchFamily="34" charset="0"/>
                <a:buChar char="•"/>
                <a:tabLst>
                  <a:tab pos="520700" algn="l"/>
                </a:tabLst>
                <a:defRPr sz="2900">
                  <a:solidFill>
                    <a:schemeClr val="tx1"/>
                  </a:solidFill>
                  <a:latin typeface="Calibri" panose="020F0502020204030204" pitchFamily="34" charset="0"/>
                </a:defRPr>
              </a:lvl1pPr>
              <a:lvl2pPr marL="742950" indent="-285750">
                <a:lnSpc>
                  <a:spcPct val="90000"/>
                </a:lnSpc>
                <a:spcBef>
                  <a:spcPts val="538"/>
                </a:spcBef>
                <a:buFont typeface="Arial" panose="020B0604020202020204" pitchFamily="34" charset="0"/>
                <a:buChar char="•"/>
                <a:tabLst>
                  <a:tab pos="520700" algn="l"/>
                </a:tabLst>
                <a:defRPr sz="2500">
                  <a:solidFill>
                    <a:schemeClr val="tx1"/>
                  </a:solidFill>
                  <a:latin typeface="Calibri" panose="020F0502020204030204" pitchFamily="34" charset="0"/>
                </a:defRPr>
              </a:lvl2pPr>
              <a:lvl3pPr marL="1143000" indent="-228600">
                <a:lnSpc>
                  <a:spcPct val="90000"/>
                </a:lnSpc>
                <a:spcBef>
                  <a:spcPts val="538"/>
                </a:spcBef>
                <a:buFont typeface="Arial" panose="020B0604020202020204" pitchFamily="34" charset="0"/>
                <a:buChar char="•"/>
                <a:tabLst>
                  <a:tab pos="520700" algn="l"/>
                </a:tabLst>
                <a:defRPr sz="2100">
                  <a:solidFill>
                    <a:schemeClr val="tx1"/>
                  </a:solidFill>
                  <a:latin typeface="Calibri" panose="020F0502020204030204" pitchFamily="34" charset="0"/>
                </a:defRPr>
              </a:lvl3pPr>
              <a:lvl4pPr marL="16002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4pPr>
              <a:lvl5pPr marL="20574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5pPr>
              <a:lvl6pPr marL="25146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6pPr>
              <a:lvl7pPr marL="29718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7pPr>
              <a:lvl8pPr marL="34290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8pPr>
              <a:lvl9pPr marL="38862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969">
                  <a:solidFill>
                    <a:srgbClr val="000000"/>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465</a:t>
              </a:r>
            </a:p>
          </p:txBody>
        </p:sp>
      </p:grpSp>
      <p:grpSp>
        <p:nvGrpSpPr>
          <p:cNvPr id="37916" name="Group 28"/>
          <p:cNvGrpSpPr>
            <a:grpSpLocks/>
          </p:cNvGrpSpPr>
          <p:nvPr/>
        </p:nvGrpSpPr>
        <p:grpSpPr bwMode="auto">
          <a:xfrm>
            <a:off x="6194227" y="4867797"/>
            <a:ext cx="1126257" cy="1721197"/>
            <a:chOff x="0" y="0"/>
            <a:chExt cx="1009" cy="1542"/>
          </a:xfrm>
        </p:grpSpPr>
        <p:sp>
          <p:nvSpPr>
            <p:cNvPr id="9241" name="Rectangle 29"/>
            <p:cNvSpPr>
              <a:spLocks/>
            </p:cNvSpPr>
            <p:nvPr/>
          </p:nvSpPr>
          <p:spPr bwMode="auto">
            <a:xfrm>
              <a:off x="648" y="929"/>
              <a:ext cx="230"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lnSpc>
                  <a:spcPct val="90000"/>
                </a:lnSpc>
                <a:spcBef>
                  <a:spcPts val="1063"/>
                </a:spcBef>
                <a:buFont typeface="Arial" panose="020B0604020202020204" pitchFamily="34" charset="0"/>
                <a:buChar char="•"/>
                <a:tabLst>
                  <a:tab pos="520700" algn="l"/>
                </a:tabLst>
                <a:defRPr sz="2900">
                  <a:solidFill>
                    <a:schemeClr val="tx1"/>
                  </a:solidFill>
                  <a:latin typeface="Calibri" panose="020F0502020204030204" pitchFamily="34" charset="0"/>
                </a:defRPr>
              </a:lvl1pPr>
              <a:lvl2pPr marL="742950" indent="-285750">
                <a:lnSpc>
                  <a:spcPct val="90000"/>
                </a:lnSpc>
                <a:spcBef>
                  <a:spcPts val="538"/>
                </a:spcBef>
                <a:buFont typeface="Arial" panose="020B0604020202020204" pitchFamily="34" charset="0"/>
                <a:buChar char="•"/>
                <a:tabLst>
                  <a:tab pos="520700" algn="l"/>
                </a:tabLst>
                <a:defRPr sz="2500">
                  <a:solidFill>
                    <a:schemeClr val="tx1"/>
                  </a:solidFill>
                  <a:latin typeface="Calibri" panose="020F0502020204030204" pitchFamily="34" charset="0"/>
                </a:defRPr>
              </a:lvl2pPr>
              <a:lvl3pPr marL="1143000" indent="-228600">
                <a:lnSpc>
                  <a:spcPct val="90000"/>
                </a:lnSpc>
                <a:spcBef>
                  <a:spcPts val="538"/>
                </a:spcBef>
                <a:buFont typeface="Arial" panose="020B0604020202020204" pitchFamily="34" charset="0"/>
                <a:buChar char="•"/>
                <a:tabLst>
                  <a:tab pos="520700" algn="l"/>
                </a:tabLst>
                <a:defRPr sz="2100">
                  <a:solidFill>
                    <a:schemeClr val="tx1"/>
                  </a:solidFill>
                  <a:latin typeface="Calibri" panose="020F0502020204030204" pitchFamily="34" charset="0"/>
                </a:defRPr>
              </a:lvl3pPr>
              <a:lvl4pPr marL="16002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4pPr>
              <a:lvl5pPr marL="20574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5pPr>
              <a:lvl6pPr marL="25146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6pPr>
              <a:lvl7pPr marL="29718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7pPr>
              <a:lvl8pPr marL="34290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8pPr>
              <a:lvl9pPr marL="38862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9pPr>
            </a:lstStyle>
            <a:p>
              <a:pPr algn="ctr" eaLnBrk="1" hangingPunct="1">
                <a:lnSpc>
                  <a:spcPct val="111000"/>
                </a:lnSpc>
                <a:spcBef>
                  <a:spcPct val="0"/>
                </a:spcBef>
                <a:buFontTx/>
                <a:buNone/>
              </a:pPr>
              <a:r>
                <a:rPr lang="en-US" altLang="en-US" sz="1969" b="1">
                  <a:solidFill>
                    <a:srgbClr val="000000"/>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9</a:t>
              </a:r>
            </a:p>
          </p:txBody>
        </p:sp>
        <p:sp>
          <p:nvSpPr>
            <p:cNvPr id="14362" name="Rectangle 30"/>
            <p:cNvSpPr>
              <a:spLocks/>
            </p:cNvSpPr>
            <p:nvPr/>
          </p:nvSpPr>
          <p:spPr bwMode="auto">
            <a:xfrm>
              <a:off x="0" y="0"/>
              <a:ext cx="412"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eaLnBrk="1" hangingPunct="1">
                <a:lnSpc>
                  <a:spcPct val="117000"/>
                </a:lnSpc>
                <a:defRPr/>
              </a:pPr>
              <a:r>
                <a:rPr lang="en-US" altLang="en-US" sz="1266">
                  <a:solidFill>
                    <a:srgbClr val="171512"/>
                  </a:solidFill>
                  <a:latin typeface="Arial" panose="020B0604020202020204" pitchFamily="34" charset="0"/>
                  <a:cs typeface="Arial" panose="020B0604020202020204" pitchFamily="34" charset="0"/>
                  <a:sym typeface="Arial" panose="020B0604020202020204" pitchFamily="34" charset="0"/>
                </a:rPr>
                <a:t>ABO</a:t>
              </a:r>
            </a:p>
          </p:txBody>
        </p:sp>
        <p:sp>
          <p:nvSpPr>
            <p:cNvPr id="14363" name="Rectangle 31"/>
            <p:cNvSpPr>
              <a:spLocks/>
            </p:cNvSpPr>
            <p:nvPr/>
          </p:nvSpPr>
          <p:spPr bwMode="auto">
            <a:xfrm>
              <a:off x="102" y="168"/>
              <a:ext cx="306"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eaLnBrk="1" hangingPunct="1">
                <a:lnSpc>
                  <a:spcPct val="117000"/>
                </a:lnSpc>
                <a:defRPr/>
              </a:pPr>
              <a:r>
                <a:rPr lang="en-US" altLang="en-US" sz="1266">
                  <a:solidFill>
                    <a:srgbClr val="171512"/>
                  </a:solidFill>
                  <a:latin typeface="Arial" panose="020B0604020202020204" pitchFamily="34" charset="0"/>
                  <a:cs typeface="Arial" panose="020B0604020202020204" pitchFamily="34" charset="0"/>
                  <a:sym typeface="Arial" panose="020B0604020202020204" pitchFamily="34" charset="0"/>
                </a:rPr>
                <a:t>NP</a:t>
              </a:r>
            </a:p>
          </p:txBody>
        </p:sp>
        <p:sp>
          <p:nvSpPr>
            <p:cNvPr id="52252" name="Line 32"/>
            <p:cNvSpPr>
              <a:spLocks noChangeShapeType="1"/>
            </p:cNvSpPr>
            <p:nvPr/>
          </p:nvSpPr>
          <p:spPr bwMode="auto">
            <a:xfrm rot="10800000">
              <a:off x="399" y="96"/>
              <a:ext cx="236" cy="6"/>
            </a:xfrm>
            <a:prstGeom prst="line">
              <a:avLst/>
            </a:prstGeom>
            <a:noFill/>
            <a:ln w="381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AU" sz="2800"/>
            </a:p>
          </p:txBody>
        </p:sp>
        <p:sp>
          <p:nvSpPr>
            <p:cNvPr id="52253" name="Line 33"/>
            <p:cNvSpPr>
              <a:spLocks noChangeShapeType="1"/>
            </p:cNvSpPr>
            <p:nvPr/>
          </p:nvSpPr>
          <p:spPr bwMode="auto">
            <a:xfrm rot="10800000">
              <a:off x="399" y="248"/>
              <a:ext cx="236" cy="6"/>
            </a:xfrm>
            <a:prstGeom prst="line">
              <a:avLst/>
            </a:prstGeom>
            <a:noFill/>
            <a:ln w="381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AU" sz="2800"/>
            </a:p>
          </p:txBody>
        </p:sp>
        <p:sp>
          <p:nvSpPr>
            <p:cNvPr id="9246" name="Rectangle 34"/>
            <p:cNvSpPr>
              <a:spLocks/>
            </p:cNvSpPr>
            <p:nvPr/>
          </p:nvSpPr>
          <p:spPr bwMode="auto">
            <a:xfrm>
              <a:off x="526" y="1271"/>
              <a:ext cx="483"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lnSpc>
                  <a:spcPct val="90000"/>
                </a:lnSpc>
                <a:spcBef>
                  <a:spcPts val="1063"/>
                </a:spcBef>
                <a:buFont typeface="Arial" panose="020B0604020202020204" pitchFamily="34" charset="0"/>
                <a:buChar char="•"/>
                <a:tabLst>
                  <a:tab pos="520700" algn="l"/>
                </a:tabLst>
                <a:defRPr sz="2900">
                  <a:solidFill>
                    <a:schemeClr val="tx1"/>
                  </a:solidFill>
                  <a:latin typeface="Calibri" panose="020F0502020204030204" pitchFamily="34" charset="0"/>
                </a:defRPr>
              </a:lvl1pPr>
              <a:lvl2pPr marL="742950" indent="-285750">
                <a:lnSpc>
                  <a:spcPct val="90000"/>
                </a:lnSpc>
                <a:spcBef>
                  <a:spcPts val="538"/>
                </a:spcBef>
                <a:buFont typeface="Arial" panose="020B0604020202020204" pitchFamily="34" charset="0"/>
                <a:buChar char="•"/>
                <a:tabLst>
                  <a:tab pos="520700" algn="l"/>
                </a:tabLst>
                <a:defRPr sz="2500">
                  <a:solidFill>
                    <a:schemeClr val="tx1"/>
                  </a:solidFill>
                  <a:latin typeface="Calibri" panose="020F0502020204030204" pitchFamily="34" charset="0"/>
                </a:defRPr>
              </a:lvl2pPr>
              <a:lvl3pPr marL="1143000" indent="-228600">
                <a:lnSpc>
                  <a:spcPct val="90000"/>
                </a:lnSpc>
                <a:spcBef>
                  <a:spcPts val="538"/>
                </a:spcBef>
                <a:buFont typeface="Arial" panose="020B0604020202020204" pitchFamily="34" charset="0"/>
                <a:buChar char="•"/>
                <a:tabLst>
                  <a:tab pos="520700" algn="l"/>
                </a:tabLst>
                <a:defRPr sz="2100">
                  <a:solidFill>
                    <a:schemeClr val="tx1"/>
                  </a:solidFill>
                  <a:latin typeface="Calibri" panose="020F0502020204030204" pitchFamily="34" charset="0"/>
                </a:defRPr>
              </a:lvl3pPr>
              <a:lvl4pPr marL="16002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4pPr>
              <a:lvl5pPr marL="20574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5pPr>
              <a:lvl6pPr marL="25146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6pPr>
              <a:lvl7pPr marL="29718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7pPr>
              <a:lvl8pPr marL="34290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8pPr>
              <a:lvl9pPr marL="38862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969">
                  <a:solidFill>
                    <a:srgbClr val="000000"/>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499</a:t>
              </a:r>
            </a:p>
          </p:txBody>
        </p:sp>
      </p:grpSp>
      <p:grpSp>
        <p:nvGrpSpPr>
          <p:cNvPr id="37923" name="Group 35"/>
          <p:cNvGrpSpPr>
            <a:grpSpLocks/>
          </p:cNvGrpSpPr>
          <p:nvPr/>
        </p:nvGrpSpPr>
        <p:grpSpPr bwMode="auto">
          <a:xfrm>
            <a:off x="7407548" y="4054079"/>
            <a:ext cx="1073795" cy="2534915"/>
            <a:chOff x="0" y="0"/>
            <a:chExt cx="962" cy="2270"/>
          </a:xfrm>
        </p:grpSpPr>
        <p:sp>
          <p:nvSpPr>
            <p:cNvPr id="9237" name="Rectangle 36"/>
            <p:cNvSpPr>
              <a:spLocks/>
            </p:cNvSpPr>
            <p:nvPr/>
          </p:nvSpPr>
          <p:spPr bwMode="auto">
            <a:xfrm>
              <a:off x="539" y="1657"/>
              <a:ext cx="356"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lnSpc>
                  <a:spcPct val="90000"/>
                </a:lnSpc>
                <a:spcBef>
                  <a:spcPts val="1063"/>
                </a:spcBef>
                <a:buFont typeface="Arial" panose="020B0604020202020204" pitchFamily="34" charset="0"/>
                <a:buChar char="•"/>
                <a:tabLst>
                  <a:tab pos="520700" algn="l"/>
                </a:tabLst>
                <a:defRPr sz="2900">
                  <a:solidFill>
                    <a:schemeClr val="tx1"/>
                  </a:solidFill>
                  <a:latin typeface="Calibri" panose="020F0502020204030204" pitchFamily="34" charset="0"/>
                </a:defRPr>
              </a:lvl1pPr>
              <a:lvl2pPr marL="742950" indent="-285750">
                <a:lnSpc>
                  <a:spcPct val="90000"/>
                </a:lnSpc>
                <a:spcBef>
                  <a:spcPts val="538"/>
                </a:spcBef>
                <a:buFont typeface="Arial" panose="020B0604020202020204" pitchFamily="34" charset="0"/>
                <a:buChar char="•"/>
                <a:tabLst>
                  <a:tab pos="520700" algn="l"/>
                </a:tabLst>
                <a:defRPr sz="2500">
                  <a:solidFill>
                    <a:schemeClr val="tx1"/>
                  </a:solidFill>
                  <a:latin typeface="Calibri" panose="020F0502020204030204" pitchFamily="34" charset="0"/>
                </a:defRPr>
              </a:lvl2pPr>
              <a:lvl3pPr marL="1143000" indent="-228600">
                <a:lnSpc>
                  <a:spcPct val="90000"/>
                </a:lnSpc>
                <a:spcBef>
                  <a:spcPts val="538"/>
                </a:spcBef>
                <a:buFont typeface="Arial" panose="020B0604020202020204" pitchFamily="34" charset="0"/>
                <a:buChar char="•"/>
                <a:tabLst>
                  <a:tab pos="520700" algn="l"/>
                </a:tabLst>
                <a:defRPr sz="2100">
                  <a:solidFill>
                    <a:schemeClr val="tx1"/>
                  </a:solidFill>
                  <a:latin typeface="Calibri" panose="020F0502020204030204" pitchFamily="34" charset="0"/>
                </a:defRPr>
              </a:lvl3pPr>
              <a:lvl4pPr marL="16002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4pPr>
              <a:lvl5pPr marL="20574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5pPr>
              <a:lvl6pPr marL="25146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6pPr>
              <a:lvl7pPr marL="29718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7pPr>
              <a:lvl8pPr marL="34290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8pPr>
              <a:lvl9pPr marL="38862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9pPr>
            </a:lstStyle>
            <a:p>
              <a:pPr algn="ctr" eaLnBrk="1" hangingPunct="1">
                <a:lnSpc>
                  <a:spcPct val="111000"/>
                </a:lnSpc>
                <a:spcBef>
                  <a:spcPct val="0"/>
                </a:spcBef>
                <a:buFontTx/>
                <a:buNone/>
              </a:pPr>
              <a:r>
                <a:rPr lang="en-US" altLang="en-US" sz="1969" b="1">
                  <a:solidFill>
                    <a:srgbClr val="000000"/>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13</a:t>
              </a:r>
            </a:p>
          </p:txBody>
        </p:sp>
        <p:sp>
          <p:nvSpPr>
            <p:cNvPr id="14358" name="Rectangle 37"/>
            <p:cNvSpPr>
              <a:spLocks/>
            </p:cNvSpPr>
            <p:nvPr/>
          </p:nvSpPr>
          <p:spPr bwMode="auto">
            <a:xfrm>
              <a:off x="0" y="0"/>
              <a:ext cx="306"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eaLnBrk="1" hangingPunct="1">
                <a:lnSpc>
                  <a:spcPct val="117000"/>
                </a:lnSpc>
                <a:defRPr/>
              </a:pPr>
              <a:r>
                <a:rPr lang="en-US" altLang="en-US" sz="1266">
                  <a:solidFill>
                    <a:srgbClr val="171512"/>
                  </a:solidFill>
                  <a:latin typeface="Arial" panose="020B0604020202020204" pitchFamily="34" charset="0"/>
                  <a:cs typeface="Arial" panose="020B0604020202020204" pitchFamily="34" charset="0"/>
                  <a:sym typeface="Arial" panose="020B0604020202020204" pitchFamily="34" charset="0"/>
                </a:rPr>
                <a:t>RB</a:t>
              </a:r>
            </a:p>
          </p:txBody>
        </p:sp>
        <p:sp>
          <p:nvSpPr>
            <p:cNvPr id="52247" name="Line 38"/>
            <p:cNvSpPr>
              <a:spLocks noChangeShapeType="1"/>
            </p:cNvSpPr>
            <p:nvPr/>
          </p:nvSpPr>
          <p:spPr bwMode="auto">
            <a:xfrm rot="10800000">
              <a:off x="336" y="88"/>
              <a:ext cx="237" cy="6"/>
            </a:xfrm>
            <a:prstGeom prst="line">
              <a:avLst/>
            </a:prstGeom>
            <a:noFill/>
            <a:ln w="381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AU" sz="2800"/>
            </a:p>
          </p:txBody>
        </p:sp>
        <p:sp>
          <p:nvSpPr>
            <p:cNvPr id="9240" name="Rectangle 39"/>
            <p:cNvSpPr>
              <a:spLocks/>
            </p:cNvSpPr>
            <p:nvPr/>
          </p:nvSpPr>
          <p:spPr bwMode="auto">
            <a:xfrm>
              <a:off x="479" y="1999"/>
              <a:ext cx="483"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lnSpc>
                  <a:spcPct val="90000"/>
                </a:lnSpc>
                <a:spcBef>
                  <a:spcPts val="1063"/>
                </a:spcBef>
                <a:buFont typeface="Arial" panose="020B0604020202020204" pitchFamily="34" charset="0"/>
                <a:buChar char="•"/>
                <a:tabLst>
                  <a:tab pos="520700" algn="l"/>
                </a:tabLst>
                <a:defRPr sz="2900">
                  <a:solidFill>
                    <a:schemeClr val="tx1"/>
                  </a:solidFill>
                  <a:latin typeface="Calibri" panose="020F0502020204030204" pitchFamily="34" charset="0"/>
                </a:defRPr>
              </a:lvl1pPr>
              <a:lvl2pPr marL="742950" indent="-285750">
                <a:lnSpc>
                  <a:spcPct val="90000"/>
                </a:lnSpc>
                <a:spcBef>
                  <a:spcPts val="538"/>
                </a:spcBef>
                <a:buFont typeface="Arial" panose="020B0604020202020204" pitchFamily="34" charset="0"/>
                <a:buChar char="•"/>
                <a:tabLst>
                  <a:tab pos="520700" algn="l"/>
                </a:tabLst>
                <a:defRPr sz="2500">
                  <a:solidFill>
                    <a:schemeClr val="tx1"/>
                  </a:solidFill>
                  <a:latin typeface="Calibri" panose="020F0502020204030204" pitchFamily="34" charset="0"/>
                </a:defRPr>
              </a:lvl2pPr>
              <a:lvl3pPr marL="1143000" indent="-228600">
                <a:lnSpc>
                  <a:spcPct val="90000"/>
                </a:lnSpc>
                <a:spcBef>
                  <a:spcPts val="538"/>
                </a:spcBef>
                <a:buFont typeface="Arial" panose="020B0604020202020204" pitchFamily="34" charset="0"/>
                <a:buChar char="•"/>
                <a:tabLst>
                  <a:tab pos="520700" algn="l"/>
                </a:tabLst>
                <a:defRPr sz="2100">
                  <a:solidFill>
                    <a:schemeClr val="tx1"/>
                  </a:solidFill>
                  <a:latin typeface="Calibri" panose="020F0502020204030204" pitchFamily="34" charset="0"/>
                </a:defRPr>
              </a:lvl3pPr>
              <a:lvl4pPr marL="16002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4pPr>
              <a:lvl5pPr marL="20574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5pPr>
              <a:lvl6pPr marL="25146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6pPr>
              <a:lvl7pPr marL="29718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7pPr>
              <a:lvl8pPr marL="34290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8pPr>
              <a:lvl9pPr marL="38862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969">
                  <a:solidFill>
                    <a:srgbClr val="000000"/>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195</a:t>
              </a:r>
            </a:p>
          </p:txBody>
        </p:sp>
      </p:grpSp>
      <p:grpSp>
        <p:nvGrpSpPr>
          <p:cNvPr id="37928" name="Group 40"/>
          <p:cNvGrpSpPr>
            <a:grpSpLocks/>
          </p:cNvGrpSpPr>
          <p:nvPr/>
        </p:nvGrpSpPr>
        <p:grpSpPr bwMode="auto">
          <a:xfrm>
            <a:off x="8532689" y="4661297"/>
            <a:ext cx="1261318" cy="1928813"/>
            <a:chOff x="0" y="0"/>
            <a:chExt cx="1130" cy="1727"/>
          </a:xfrm>
        </p:grpSpPr>
        <p:sp>
          <p:nvSpPr>
            <p:cNvPr id="9231" name="Rectangle 41"/>
            <p:cNvSpPr>
              <a:spLocks/>
            </p:cNvSpPr>
            <p:nvPr/>
          </p:nvSpPr>
          <p:spPr bwMode="auto">
            <a:xfrm>
              <a:off x="796" y="1104"/>
              <a:ext cx="254"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lnSpc>
                  <a:spcPct val="90000"/>
                </a:lnSpc>
                <a:spcBef>
                  <a:spcPts val="1063"/>
                </a:spcBef>
                <a:buFont typeface="Arial" panose="020B0604020202020204" pitchFamily="34" charset="0"/>
                <a:buChar char="•"/>
                <a:tabLst>
                  <a:tab pos="520700" algn="l"/>
                </a:tabLst>
                <a:defRPr sz="2900">
                  <a:solidFill>
                    <a:schemeClr val="tx1"/>
                  </a:solidFill>
                  <a:latin typeface="Calibri" panose="020F0502020204030204" pitchFamily="34" charset="0"/>
                </a:defRPr>
              </a:lvl1pPr>
              <a:lvl2pPr marL="742950" indent="-285750">
                <a:lnSpc>
                  <a:spcPct val="90000"/>
                </a:lnSpc>
                <a:spcBef>
                  <a:spcPts val="538"/>
                </a:spcBef>
                <a:buFont typeface="Arial" panose="020B0604020202020204" pitchFamily="34" charset="0"/>
                <a:buChar char="•"/>
                <a:tabLst>
                  <a:tab pos="520700" algn="l"/>
                </a:tabLst>
                <a:defRPr sz="2500">
                  <a:solidFill>
                    <a:schemeClr val="tx1"/>
                  </a:solidFill>
                  <a:latin typeface="Calibri" panose="020F0502020204030204" pitchFamily="34" charset="0"/>
                </a:defRPr>
              </a:lvl2pPr>
              <a:lvl3pPr marL="1143000" indent="-228600">
                <a:lnSpc>
                  <a:spcPct val="90000"/>
                </a:lnSpc>
                <a:spcBef>
                  <a:spcPts val="538"/>
                </a:spcBef>
                <a:buFont typeface="Arial" panose="020B0604020202020204" pitchFamily="34" charset="0"/>
                <a:buChar char="•"/>
                <a:tabLst>
                  <a:tab pos="520700" algn="l"/>
                </a:tabLst>
                <a:defRPr sz="2100">
                  <a:solidFill>
                    <a:schemeClr val="tx1"/>
                  </a:solidFill>
                  <a:latin typeface="Calibri" panose="020F0502020204030204" pitchFamily="34" charset="0"/>
                </a:defRPr>
              </a:lvl3pPr>
              <a:lvl4pPr marL="16002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4pPr>
              <a:lvl5pPr marL="20574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5pPr>
              <a:lvl6pPr marL="25146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6pPr>
              <a:lvl7pPr marL="29718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7pPr>
              <a:lvl8pPr marL="34290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8pPr>
              <a:lvl9pPr marL="38862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9pPr>
            </a:lstStyle>
            <a:p>
              <a:pPr algn="ctr" eaLnBrk="1" hangingPunct="1">
                <a:lnSpc>
                  <a:spcPct val="111000"/>
                </a:lnSpc>
                <a:spcBef>
                  <a:spcPct val="0"/>
                </a:spcBef>
                <a:buFontTx/>
                <a:buNone/>
              </a:pPr>
              <a:r>
                <a:rPr lang="en-US" altLang="en-US" sz="1969" b="1">
                  <a:solidFill>
                    <a:srgbClr val="000000"/>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X</a:t>
              </a:r>
            </a:p>
          </p:txBody>
        </p:sp>
        <p:sp>
          <p:nvSpPr>
            <p:cNvPr id="14352" name="Rectangle 42"/>
            <p:cNvSpPr>
              <a:spLocks/>
            </p:cNvSpPr>
            <p:nvPr/>
          </p:nvSpPr>
          <p:spPr bwMode="auto">
            <a:xfrm>
              <a:off x="73" y="0"/>
              <a:ext cx="411"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eaLnBrk="1" hangingPunct="1">
                <a:lnSpc>
                  <a:spcPct val="117000"/>
                </a:lnSpc>
                <a:defRPr/>
              </a:pPr>
              <a:r>
                <a:rPr lang="en-US" altLang="en-US" sz="1266">
                  <a:solidFill>
                    <a:srgbClr val="171512"/>
                  </a:solidFill>
                  <a:latin typeface="Arial" panose="020B0604020202020204" pitchFamily="34" charset="0"/>
                  <a:cs typeface="Arial" panose="020B0604020202020204" pitchFamily="34" charset="0"/>
                  <a:sym typeface="Arial" panose="020B0604020202020204" pitchFamily="34" charset="0"/>
                </a:rPr>
                <a:t>CBD</a:t>
              </a:r>
            </a:p>
          </p:txBody>
        </p:sp>
        <p:sp>
          <p:nvSpPr>
            <p:cNvPr id="14353" name="Rectangle 43"/>
            <p:cNvSpPr>
              <a:spLocks/>
            </p:cNvSpPr>
            <p:nvPr/>
          </p:nvSpPr>
          <p:spPr bwMode="auto">
            <a:xfrm>
              <a:off x="0" y="240"/>
              <a:ext cx="524"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1pPr>
              <a:lvl2pPr marL="742950" indent="-28575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2pPr>
              <a:lvl3pPr marL="11430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3pPr>
              <a:lvl4pPr marL="16002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4pPr>
              <a:lvl5pPr marL="2057400" indent="-228600" eaLnBrk="0" hangingPunct="0">
                <a:tabLst>
                  <a:tab pos="520700" algn="l"/>
                </a:tabLst>
                <a:defRPr sz="2800">
                  <a:solidFill>
                    <a:srgbClr val="373029"/>
                  </a:solidFill>
                  <a:latin typeface="Hoefler Text" pitchFamily="1" charset="0"/>
                  <a:ea typeface="ヒラギノ明朝 Pro W6" pitchFamily="1" charset="-128"/>
                  <a:sym typeface="Hoefler Text" pitchFamily="1" charset="0"/>
                </a:defRPr>
              </a:lvl5pPr>
              <a:lvl6pPr marL="25146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6pPr>
              <a:lvl7pPr marL="29718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7pPr>
              <a:lvl8pPr marL="34290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8pPr>
              <a:lvl9pPr marL="3886200" indent="-228600" eaLnBrk="0" fontAlgn="base" hangingPunct="0">
                <a:spcBef>
                  <a:spcPct val="0"/>
                </a:spcBef>
                <a:spcAft>
                  <a:spcPct val="0"/>
                </a:spcAft>
                <a:tabLst>
                  <a:tab pos="520700" algn="l"/>
                </a:tabLst>
                <a:defRPr sz="2800">
                  <a:solidFill>
                    <a:srgbClr val="373029"/>
                  </a:solidFill>
                  <a:latin typeface="Hoefler Text" pitchFamily="1" charset="0"/>
                  <a:ea typeface="ヒラギノ明朝 Pro W6" pitchFamily="1" charset="-128"/>
                  <a:sym typeface="Hoefler Text" pitchFamily="1" charset="0"/>
                </a:defRPr>
              </a:lvl9pPr>
            </a:lstStyle>
            <a:p>
              <a:pPr eaLnBrk="1" hangingPunct="1">
                <a:lnSpc>
                  <a:spcPct val="117000"/>
                </a:lnSpc>
                <a:defRPr/>
              </a:pPr>
              <a:r>
                <a:rPr lang="en-US" altLang="en-US" sz="1266">
                  <a:solidFill>
                    <a:srgbClr val="171512"/>
                  </a:solidFill>
                  <a:latin typeface="Arial" panose="020B0604020202020204" pitchFamily="34" charset="0"/>
                  <a:cs typeface="Arial" panose="020B0604020202020204" pitchFamily="34" charset="0"/>
                  <a:sym typeface="Arial" panose="020B0604020202020204" pitchFamily="34" charset="0"/>
                </a:rPr>
                <a:t>HEMA</a:t>
              </a:r>
            </a:p>
          </p:txBody>
        </p:sp>
        <p:sp>
          <p:nvSpPr>
            <p:cNvPr id="52242" name="Line 44"/>
            <p:cNvSpPr>
              <a:spLocks noChangeShapeType="1"/>
            </p:cNvSpPr>
            <p:nvPr/>
          </p:nvSpPr>
          <p:spPr bwMode="auto">
            <a:xfrm rot="10800000">
              <a:off x="504" y="88"/>
              <a:ext cx="237" cy="6"/>
            </a:xfrm>
            <a:prstGeom prst="line">
              <a:avLst/>
            </a:prstGeom>
            <a:noFill/>
            <a:ln w="381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AU" sz="2800"/>
            </a:p>
          </p:txBody>
        </p:sp>
        <p:sp>
          <p:nvSpPr>
            <p:cNvPr id="52243" name="Line 45"/>
            <p:cNvSpPr>
              <a:spLocks noChangeShapeType="1"/>
            </p:cNvSpPr>
            <p:nvPr/>
          </p:nvSpPr>
          <p:spPr bwMode="auto">
            <a:xfrm rot="10800000">
              <a:off x="504" y="336"/>
              <a:ext cx="237" cy="6"/>
            </a:xfrm>
            <a:prstGeom prst="line">
              <a:avLst/>
            </a:prstGeom>
            <a:noFill/>
            <a:ln w="38100">
              <a:solidFill>
                <a:srgbClr val="FF0017"/>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AU" sz="2800"/>
            </a:p>
          </p:txBody>
        </p:sp>
        <p:sp>
          <p:nvSpPr>
            <p:cNvPr id="9236" name="Rectangle 46"/>
            <p:cNvSpPr>
              <a:spLocks/>
            </p:cNvSpPr>
            <p:nvPr/>
          </p:nvSpPr>
          <p:spPr bwMode="auto">
            <a:xfrm>
              <a:off x="647" y="1456"/>
              <a:ext cx="483"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marL="114300">
                <a:lnSpc>
                  <a:spcPct val="90000"/>
                </a:lnSpc>
                <a:spcBef>
                  <a:spcPts val="1063"/>
                </a:spcBef>
                <a:buFont typeface="Arial" panose="020B0604020202020204" pitchFamily="34" charset="0"/>
                <a:buChar char="•"/>
                <a:tabLst>
                  <a:tab pos="520700" algn="l"/>
                </a:tabLst>
                <a:defRPr sz="2900">
                  <a:solidFill>
                    <a:schemeClr val="tx1"/>
                  </a:solidFill>
                  <a:latin typeface="Calibri" panose="020F0502020204030204" pitchFamily="34" charset="0"/>
                </a:defRPr>
              </a:lvl1pPr>
              <a:lvl2pPr marL="742950" indent="-285750">
                <a:lnSpc>
                  <a:spcPct val="90000"/>
                </a:lnSpc>
                <a:spcBef>
                  <a:spcPts val="538"/>
                </a:spcBef>
                <a:buFont typeface="Arial" panose="020B0604020202020204" pitchFamily="34" charset="0"/>
                <a:buChar char="•"/>
                <a:tabLst>
                  <a:tab pos="520700" algn="l"/>
                </a:tabLst>
                <a:defRPr sz="2500">
                  <a:solidFill>
                    <a:schemeClr val="tx1"/>
                  </a:solidFill>
                  <a:latin typeface="Calibri" panose="020F0502020204030204" pitchFamily="34" charset="0"/>
                </a:defRPr>
              </a:lvl2pPr>
              <a:lvl3pPr marL="1143000" indent="-228600">
                <a:lnSpc>
                  <a:spcPct val="90000"/>
                </a:lnSpc>
                <a:spcBef>
                  <a:spcPts val="538"/>
                </a:spcBef>
                <a:buFont typeface="Arial" panose="020B0604020202020204" pitchFamily="34" charset="0"/>
                <a:buChar char="•"/>
                <a:tabLst>
                  <a:tab pos="520700" algn="l"/>
                </a:tabLst>
                <a:defRPr sz="2100">
                  <a:solidFill>
                    <a:schemeClr val="tx1"/>
                  </a:solidFill>
                  <a:latin typeface="Calibri" panose="020F0502020204030204" pitchFamily="34" charset="0"/>
                </a:defRPr>
              </a:lvl3pPr>
              <a:lvl4pPr marL="16002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4pPr>
              <a:lvl5pPr marL="2057400" indent="-228600">
                <a:lnSpc>
                  <a:spcPct val="90000"/>
                </a:lnSpc>
                <a:spcBef>
                  <a:spcPts val="538"/>
                </a:spcBef>
                <a:buFont typeface="Arial" panose="020B0604020202020204" pitchFamily="34" charset="0"/>
                <a:buChar char="•"/>
                <a:tabLst>
                  <a:tab pos="520700" algn="l"/>
                </a:tabLst>
                <a:defRPr sz="1900">
                  <a:solidFill>
                    <a:schemeClr val="tx1"/>
                  </a:solidFill>
                  <a:latin typeface="Calibri" panose="020F0502020204030204" pitchFamily="34" charset="0"/>
                </a:defRPr>
              </a:lvl5pPr>
              <a:lvl6pPr marL="25146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6pPr>
              <a:lvl7pPr marL="29718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7pPr>
              <a:lvl8pPr marL="34290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8pPr>
              <a:lvl9pPr marL="3886200" indent="-228600" eaLnBrk="0" fontAlgn="base" hangingPunct="0">
                <a:lnSpc>
                  <a:spcPct val="90000"/>
                </a:lnSpc>
                <a:spcBef>
                  <a:spcPts val="538"/>
                </a:spcBef>
                <a:spcAft>
                  <a:spcPct val="0"/>
                </a:spcAft>
                <a:buFont typeface="Arial" panose="020B0604020202020204" pitchFamily="34" charset="0"/>
                <a:buChar char="•"/>
                <a:tabLst>
                  <a:tab pos="520700" algn="l"/>
                </a:tabLst>
                <a:defRPr sz="1900">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969">
                  <a:solidFill>
                    <a:srgbClr val="000000"/>
                  </a:solidFill>
                  <a:latin typeface="Arial" panose="020B0604020202020204" pitchFamily="34" charset="0"/>
                  <a:ea typeface="ヒラギノ明朝 Pro W6" pitchFamily="1" charset="-128"/>
                  <a:cs typeface="Arial" panose="020B0604020202020204" pitchFamily="34" charset="0"/>
                  <a:sym typeface="Arial" panose="020B0604020202020204" pitchFamily="34" charset="0"/>
                </a:rPr>
                <a:t>773</a:t>
              </a:r>
            </a:p>
          </p:txBody>
        </p:sp>
      </p:grpSp>
    </p:spTree>
    <p:extLst>
      <p:ext uri="{BB962C8B-B14F-4D97-AF65-F5344CB8AC3E}">
        <p14:creationId xmlns:p14="http://schemas.microsoft.com/office/powerpoint/2010/main" val="4538483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9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90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9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790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79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792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37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2" grpId="0" build="p" bldLvl="5"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2812</Words>
  <Application>Microsoft Office PowerPoint</Application>
  <PresentationFormat>Widescreen</PresentationFormat>
  <Paragraphs>230</Paragraphs>
  <Slides>40</Slides>
  <Notes>3</Notes>
  <HiddenSlides>3</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4" baseType="lpstr">
      <vt:lpstr>Arial</vt:lpstr>
      <vt:lpstr>AvantGarde</vt:lpstr>
      <vt:lpstr>Calibri</vt:lpstr>
      <vt:lpstr>Courier</vt:lpstr>
      <vt:lpstr>Hoefler Text</vt:lpstr>
      <vt:lpstr>PlantinStd-Bold</vt:lpstr>
      <vt:lpstr>Times</vt:lpstr>
      <vt:lpstr>Times New Roman</vt:lpstr>
      <vt:lpstr>Tw Cen MT</vt:lpstr>
      <vt:lpstr>Tw Cen MT Condensed</vt:lpstr>
      <vt:lpstr>Wingdings</vt:lpstr>
      <vt:lpstr>Wingdings 3</vt:lpstr>
      <vt:lpstr>Integral</vt:lpstr>
      <vt:lpstr>Bitmap Image</vt:lpstr>
      <vt:lpstr>4.1.3. A,b,c,d – Protein synthesis</vt:lpstr>
      <vt:lpstr>Content of powerpoint: Three topics over two lessons</vt:lpstr>
      <vt:lpstr>Genes and the genome </vt:lpstr>
      <vt:lpstr>Learning intention  Success criteria</vt:lpstr>
      <vt:lpstr>Syllabus check:</vt:lpstr>
      <vt:lpstr>Review of gene and genome</vt:lpstr>
      <vt:lpstr>Defining the Gene:</vt:lpstr>
      <vt:lpstr>Chromosomes, Genes and Inheritance</vt:lpstr>
      <vt:lpstr>Chromosomes Contain Genes</vt:lpstr>
      <vt:lpstr>Defining the Genome:</vt:lpstr>
      <vt:lpstr>Non-coding DNA</vt:lpstr>
      <vt:lpstr>Exit ticket:  A. Define the terms genome and gene  PA MOCKEXAM 2020 SA 2   </vt:lpstr>
      <vt:lpstr>Exit ticket:  b. understand that genes include ‘coding’ (exons) and ‘noncoding’ DNA (which includes a variety of transcribed proteins: functional RNA (i.e. tRNA), centromeres, telomeres and introns. Recognise that many functions of ‘noncoding’ DNA are yet to be determined)  PA MOCKEXAM 2020 MC   </vt:lpstr>
      <vt:lpstr>Protein Synthesis: Transcripition </vt:lpstr>
      <vt:lpstr>Learning intention  Success criteria</vt:lpstr>
      <vt:lpstr>Syllabus check:</vt:lpstr>
      <vt:lpstr>Protein:</vt:lpstr>
      <vt:lpstr>All 20 Amino Acids</vt:lpstr>
      <vt:lpstr>How Proteins are Made</vt:lpstr>
      <vt:lpstr>So how do we get from DNA to Protein?</vt:lpstr>
      <vt:lpstr>Describing RNA</vt:lpstr>
      <vt:lpstr>Describing Triplets</vt:lpstr>
      <vt:lpstr>PowerPoint Presentation</vt:lpstr>
      <vt:lpstr>PowerPoint Presentation</vt:lpstr>
      <vt:lpstr>PowerPoint Presentation</vt:lpstr>
      <vt:lpstr>PowerPoint Presentation</vt:lpstr>
      <vt:lpstr>PowerPoint Presentation</vt:lpstr>
      <vt:lpstr>Exit ticket:  d. recognise that the purpose of gene expression is to synthesise a functional gene product (protein or functional RNA); that the process can be regulated and is used by all known life   PA MOCKEXAM 2020 mc  </vt:lpstr>
      <vt:lpstr>Exit ticket:  c. explain the process of protein synthesis in terms of  - transcription of a gene into messenger RNA in the nucleus</vt:lpstr>
      <vt:lpstr>Protein Synthesis: Transcripition </vt:lpstr>
      <vt:lpstr>Learning intention  Success criteria</vt:lpstr>
      <vt:lpstr>Syllabus check:</vt:lpstr>
      <vt:lpstr>PowerPoint Presentation</vt:lpstr>
      <vt:lpstr>Structure of tRna</vt:lpstr>
      <vt:lpstr>PowerPoint Presentation</vt:lpstr>
      <vt:lpstr>PowerPoint Presentation</vt:lpstr>
      <vt:lpstr>PowerPoint Presentation</vt:lpstr>
      <vt:lpstr>PowerPoint Presentation</vt:lpstr>
      <vt:lpstr>Exit ticket:  c. explain the process of protein synthesis in terms of  - translation of mRNA into an amino acid sequence at the ribosome (refer to transfer RNA, codons and anticodons)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enzymes</dc:title>
  <dc:creator>BARRETT, Amanda (axbar10)</dc:creator>
  <cp:lastModifiedBy>NIPPERESS, Emma (enipp2)</cp:lastModifiedBy>
  <cp:revision>346</cp:revision>
  <dcterms:created xsi:type="dcterms:W3CDTF">2019-02-18T05:54:17Z</dcterms:created>
  <dcterms:modified xsi:type="dcterms:W3CDTF">2021-04-27T23:37:53Z</dcterms:modified>
</cp:coreProperties>
</file>